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335" r:id="rId4"/>
    <p:sldId id="261" r:id="rId5"/>
    <p:sldId id="266" r:id="rId6"/>
    <p:sldId id="268" r:id="rId7"/>
    <p:sldId id="269" r:id="rId8"/>
    <p:sldId id="270" r:id="rId9"/>
    <p:sldId id="262" r:id="rId10"/>
    <p:sldId id="275" r:id="rId11"/>
    <p:sldId id="271" r:id="rId12"/>
    <p:sldId id="272" r:id="rId13"/>
    <p:sldId id="273" r:id="rId14"/>
    <p:sldId id="274" r:id="rId15"/>
    <p:sldId id="276" r:id="rId16"/>
    <p:sldId id="336" r:id="rId17"/>
    <p:sldId id="26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3372"/>
    <a:srgbClr val="2672E7"/>
    <a:srgbClr val="09307C"/>
    <a:srgbClr val="15D2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60"/>
    <p:restoredTop sz="68639"/>
  </p:normalViewPr>
  <p:slideViewPr>
    <p:cSldViewPr snapToGrid="0" snapToObjects="1">
      <p:cViewPr varScale="1">
        <p:scale>
          <a:sx n="85" d="100"/>
          <a:sy n="85" d="100"/>
        </p:scale>
        <p:origin x="191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cap="all" spc="150" baseline="0">
                <a:solidFill>
                  <a:schemeClr val="tx1">
                    <a:lumMod val="50000"/>
                    <a:lumOff val="50000"/>
                  </a:schemeClr>
                </a:solidFill>
                <a:latin typeface="+mn-lt"/>
                <a:ea typeface="+mn-ea"/>
                <a:cs typeface="+mn-cs"/>
              </a:defRPr>
            </a:pPr>
            <a:r>
              <a:rPr lang="en-US" dirty="0">
                <a:solidFill>
                  <a:srgbClr val="2672E7"/>
                </a:solidFill>
                <a:latin typeface="Gotham Book" panose="02000604040000020004" pitchFamily="2" charset="0"/>
              </a:rPr>
              <a:t>Team Contributions</a:t>
            </a:r>
          </a:p>
        </c:rich>
      </c:tx>
      <c:overlay val="0"/>
      <c:spPr>
        <a:noFill/>
        <a:ln>
          <a:noFill/>
        </a:ln>
        <a:effectLst/>
      </c:spPr>
      <c:txPr>
        <a:bodyPr rot="0" spcFirstLastPara="1" vertOverflow="ellipsis" vert="horz" wrap="square" anchor="ctr" anchorCtr="1"/>
        <a:lstStyle/>
        <a:p>
          <a:pPr>
            <a:defRPr sz="2200" b="1" i="0" u="none" strike="noStrike" kern="1200" cap="all" spc="150" baseline="0">
              <a:solidFill>
                <a:schemeClr val="tx1">
                  <a:lumMod val="50000"/>
                  <a:lumOff val="50000"/>
                </a:schemeClr>
              </a:solidFill>
              <a:latin typeface="+mn-lt"/>
              <a:ea typeface="+mn-ea"/>
              <a:cs typeface="+mn-cs"/>
            </a:defRPr>
          </a:pPr>
          <a:endParaRPr lang="en-US"/>
        </a:p>
      </c:txPr>
    </c:title>
    <c:autoTitleDeleted val="0"/>
    <c:plotArea>
      <c:layout/>
      <c:radarChart>
        <c:radarStyle val="marker"/>
        <c:varyColors val="0"/>
        <c:ser>
          <c:idx val="0"/>
          <c:order val="0"/>
          <c:tx>
            <c:strRef>
              <c:f>Sheet1!$B$1</c:f>
              <c:strCache>
                <c:ptCount val="1"/>
                <c:pt idx="0">
                  <c:v>Xiao Yang</c:v>
                </c:pt>
              </c:strCache>
            </c:strRef>
          </c:tx>
          <c:spPr>
            <a:ln w="25400" cap="rnd" cmpd="sng" algn="ctr">
              <a:solidFill>
                <a:schemeClr val="accent1"/>
              </a:solidFill>
              <a:prstDash val="sysDot"/>
              <a:round/>
            </a:ln>
            <a:effectLst/>
          </c:spPr>
          <c:marker>
            <c:symbol val="none"/>
          </c:marker>
          <c:cat>
            <c:strRef>
              <c:f>Sheet1!$A$2:$A$6</c:f>
              <c:strCache>
                <c:ptCount val="5"/>
                <c:pt idx="0">
                  <c:v>Prepare Data</c:v>
                </c:pt>
                <c:pt idx="1">
                  <c:v>Data Visualisation</c:v>
                </c:pt>
                <c:pt idx="2">
                  <c:v>Data Analysis</c:v>
                </c:pt>
                <c:pt idx="3">
                  <c:v>Data Preditction</c:v>
                </c:pt>
                <c:pt idx="4">
                  <c:v>Slides</c:v>
                </c:pt>
              </c:strCache>
            </c:strRef>
          </c:cat>
          <c:val>
            <c:numRef>
              <c:f>Sheet1!$B$2:$B$6</c:f>
              <c:numCache>
                <c:formatCode>General</c:formatCode>
                <c:ptCount val="5"/>
                <c:pt idx="0">
                  <c:v>8</c:v>
                </c:pt>
                <c:pt idx="1">
                  <c:v>7</c:v>
                </c:pt>
                <c:pt idx="2">
                  <c:v>5</c:v>
                </c:pt>
                <c:pt idx="3">
                  <c:v>10</c:v>
                </c:pt>
                <c:pt idx="4">
                  <c:v>6</c:v>
                </c:pt>
              </c:numCache>
            </c:numRef>
          </c:val>
          <c:extLst>
            <c:ext xmlns:c16="http://schemas.microsoft.com/office/drawing/2014/chart" uri="{C3380CC4-5D6E-409C-BE32-E72D297353CC}">
              <c16:uniqueId val="{00000000-E33E-AD4F-959F-9F9800D38758}"/>
            </c:ext>
          </c:extLst>
        </c:ser>
        <c:ser>
          <c:idx val="1"/>
          <c:order val="1"/>
          <c:tx>
            <c:strRef>
              <c:f>Sheet1!$C$1</c:f>
              <c:strCache>
                <c:ptCount val="1"/>
                <c:pt idx="0">
                  <c:v>Chun Foong</c:v>
                </c:pt>
              </c:strCache>
            </c:strRef>
          </c:tx>
          <c:spPr>
            <a:ln w="25400" cap="rnd" cmpd="sng" algn="ctr">
              <a:solidFill>
                <a:schemeClr val="accent2"/>
              </a:solidFill>
              <a:prstDash val="sysDot"/>
              <a:round/>
            </a:ln>
            <a:effectLst/>
          </c:spPr>
          <c:marker>
            <c:symbol val="none"/>
          </c:marker>
          <c:cat>
            <c:strRef>
              <c:f>Sheet1!$A$2:$A$6</c:f>
              <c:strCache>
                <c:ptCount val="5"/>
                <c:pt idx="0">
                  <c:v>Prepare Data</c:v>
                </c:pt>
                <c:pt idx="1">
                  <c:v>Data Visualisation</c:v>
                </c:pt>
                <c:pt idx="2">
                  <c:v>Data Analysis</c:v>
                </c:pt>
                <c:pt idx="3">
                  <c:v>Data Preditction</c:v>
                </c:pt>
                <c:pt idx="4">
                  <c:v>Slides</c:v>
                </c:pt>
              </c:strCache>
            </c:strRef>
          </c:cat>
          <c:val>
            <c:numRef>
              <c:f>Sheet1!$C$2:$C$6</c:f>
              <c:numCache>
                <c:formatCode>General</c:formatCode>
                <c:ptCount val="5"/>
                <c:pt idx="0">
                  <c:v>7</c:v>
                </c:pt>
                <c:pt idx="1">
                  <c:v>8</c:v>
                </c:pt>
                <c:pt idx="2">
                  <c:v>6</c:v>
                </c:pt>
                <c:pt idx="3">
                  <c:v>7</c:v>
                </c:pt>
                <c:pt idx="4">
                  <c:v>4</c:v>
                </c:pt>
              </c:numCache>
            </c:numRef>
          </c:val>
          <c:extLst>
            <c:ext xmlns:c16="http://schemas.microsoft.com/office/drawing/2014/chart" uri="{C3380CC4-5D6E-409C-BE32-E72D297353CC}">
              <c16:uniqueId val="{00000001-E33E-AD4F-959F-9F9800D38758}"/>
            </c:ext>
          </c:extLst>
        </c:ser>
        <c:ser>
          <c:idx val="2"/>
          <c:order val="2"/>
          <c:tx>
            <c:strRef>
              <c:f>Sheet1!$D$1</c:f>
              <c:strCache>
                <c:ptCount val="1"/>
                <c:pt idx="0">
                  <c:v>Keane</c:v>
                </c:pt>
              </c:strCache>
            </c:strRef>
          </c:tx>
          <c:spPr>
            <a:ln w="25400" cap="rnd" cmpd="sng" algn="ctr">
              <a:solidFill>
                <a:schemeClr val="accent3"/>
              </a:solidFill>
              <a:prstDash val="sysDot"/>
              <a:round/>
            </a:ln>
            <a:effectLst/>
          </c:spPr>
          <c:marker>
            <c:symbol val="none"/>
          </c:marker>
          <c:cat>
            <c:strRef>
              <c:f>Sheet1!$A$2:$A$6</c:f>
              <c:strCache>
                <c:ptCount val="5"/>
                <c:pt idx="0">
                  <c:v>Prepare Data</c:v>
                </c:pt>
                <c:pt idx="1">
                  <c:v>Data Visualisation</c:v>
                </c:pt>
                <c:pt idx="2">
                  <c:v>Data Analysis</c:v>
                </c:pt>
                <c:pt idx="3">
                  <c:v>Data Preditction</c:v>
                </c:pt>
                <c:pt idx="4">
                  <c:v>Slides</c:v>
                </c:pt>
              </c:strCache>
            </c:strRef>
          </c:cat>
          <c:val>
            <c:numRef>
              <c:f>Sheet1!$D$2:$D$6</c:f>
              <c:numCache>
                <c:formatCode>General</c:formatCode>
                <c:ptCount val="5"/>
                <c:pt idx="0">
                  <c:v>7</c:v>
                </c:pt>
                <c:pt idx="1">
                  <c:v>9</c:v>
                </c:pt>
                <c:pt idx="2">
                  <c:v>8</c:v>
                </c:pt>
                <c:pt idx="3">
                  <c:v>3</c:v>
                </c:pt>
                <c:pt idx="4">
                  <c:v>10</c:v>
                </c:pt>
              </c:numCache>
            </c:numRef>
          </c:val>
          <c:extLst>
            <c:ext xmlns:c16="http://schemas.microsoft.com/office/drawing/2014/chart" uri="{C3380CC4-5D6E-409C-BE32-E72D297353CC}">
              <c16:uniqueId val="{00000002-E33E-AD4F-959F-9F9800D38758}"/>
            </c:ext>
          </c:extLst>
        </c:ser>
        <c:dLbls>
          <c:showLegendKey val="0"/>
          <c:showVal val="0"/>
          <c:showCatName val="0"/>
          <c:showSerName val="0"/>
          <c:showPercent val="0"/>
          <c:showBubbleSize val="0"/>
        </c:dLbls>
        <c:axId val="-2131889440"/>
        <c:axId val="-2131895456"/>
      </c:radarChart>
      <c:catAx>
        <c:axId val="-21318894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2672E7"/>
                </a:solidFill>
                <a:latin typeface="Gotham Light" pitchFamily="2" charset="0"/>
                <a:ea typeface="+mn-ea"/>
                <a:cs typeface="+mn-cs"/>
              </a:defRPr>
            </a:pPr>
            <a:endParaRPr lang="en-US"/>
          </a:p>
        </c:txPr>
        <c:crossAx val="-2131895456"/>
        <c:crosses val="autoZero"/>
        <c:auto val="1"/>
        <c:lblAlgn val="ctr"/>
        <c:lblOffset val="100"/>
        <c:noMultiLvlLbl val="0"/>
      </c:catAx>
      <c:valAx>
        <c:axId val="-2131895456"/>
        <c:scaling>
          <c:orientation val="minMax"/>
        </c:scaling>
        <c:delete val="1"/>
        <c:axPos val="l"/>
        <c:majorGridlines>
          <c:spPr>
            <a:ln w="6350" cap="flat" cmpd="sng" algn="ctr">
              <a:solidFill>
                <a:schemeClr val="tx1">
                  <a:alpha val="10000"/>
                </a:schemeClr>
              </a:solidFill>
              <a:prstDash val="lgDash"/>
              <a:round/>
            </a:ln>
            <a:effectLst/>
          </c:spPr>
        </c:majorGridlines>
        <c:numFmt formatCode="General" sourceLinked="1"/>
        <c:majorTickMark val="none"/>
        <c:minorTickMark val="none"/>
        <c:tickLblPos val="nextTo"/>
        <c:crossAx val="-21318894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073372"/>
              </a:solidFill>
              <a:latin typeface="Gotham Book" panose="02000604040000020004" pitchFamily="2"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
  <cs:dataPoint3D>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3D>
  <cs:dataPointLine>
    <cs:lnRef idx="0">
      <cs:styleClr val="auto"/>
    </cs:lnRef>
    <cs:fillRef idx="0"/>
    <cs:effectRef idx="0"/>
    <cs:fontRef idx="minor">
      <a:schemeClr val="tx1"/>
    </cs:fontRef>
    <cs:spPr>
      <a:ln w="25400" cap="rnd" cmpd="sng" algn="ctr">
        <a:solidFill>
          <a:schemeClr val="phClr"/>
        </a:solidFill>
        <a:prstDash val="sysDot"/>
        <a:round/>
      </a:ln>
    </cs:spPr>
  </cs:dataPointLine>
  <cs:dataPointMarker>
    <cs:lnRef idx="0">
      <cs:styleClr val="auto"/>
    </cs:lnRef>
    <cs:fillRef idx="0">
      <cs:styleClr val="auto"/>
    </cs:fillRef>
    <cs:effectRef idx="0"/>
    <cs:fontRef idx="minor">
      <a:schemeClr val="tx1"/>
    </cs:fontRef>
    <cs:spPr>
      <a:solidFill>
        <a:schemeClr val="phClr"/>
      </a:solidFill>
    </cs:spPr>
  </cs:dataPointMarker>
  <cs:dataPointMarkerLayout symbol="circle" size="6"/>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C78AB1-72D3-4AA2-846B-AE0E89F3392B}" type="datetimeFigureOut">
              <a:rPr lang="en-SG" smtClean="0"/>
              <a:t>9/10/19</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742412-5372-455A-835C-DFDE139EA4ED}" type="slidenum">
              <a:rPr lang="en-SG" smtClean="0"/>
              <a:t>‹#›</a:t>
            </a:fld>
            <a:endParaRPr lang="en-SG"/>
          </a:p>
        </p:txBody>
      </p:sp>
    </p:spTree>
    <p:extLst>
      <p:ext uri="{BB962C8B-B14F-4D97-AF65-F5344CB8AC3E}">
        <p14:creationId xmlns:p14="http://schemas.microsoft.com/office/powerpoint/2010/main" val="2929912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Then I will talk about prediction. Our prediction of happiness can be divided into two parts, predict indexes for each country and use the predicted indexes to predict respective happiness.</a:t>
            </a:r>
          </a:p>
        </p:txBody>
      </p:sp>
      <p:sp>
        <p:nvSpPr>
          <p:cNvPr id="4" name="Slide Number Placeholder 3"/>
          <p:cNvSpPr>
            <a:spLocks noGrp="1"/>
          </p:cNvSpPr>
          <p:nvPr>
            <p:ph type="sldNum" sz="quarter" idx="5"/>
          </p:nvPr>
        </p:nvSpPr>
        <p:spPr/>
        <p:txBody>
          <a:bodyPr/>
          <a:lstStyle/>
          <a:p>
            <a:fld id="{CB742412-5372-455A-835C-DFDE139EA4ED}" type="slidenum">
              <a:rPr lang="en-SG" smtClean="0"/>
              <a:t>9</a:t>
            </a:fld>
            <a:endParaRPr lang="en-SG"/>
          </a:p>
        </p:txBody>
      </p:sp>
    </p:spTree>
    <p:extLst>
      <p:ext uri="{BB962C8B-B14F-4D97-AF65-F5344CB8AC3E}">
        <p14:creationId xmlns:p14="http://schemas.microsoft.com/office/powerpoint/2010/main" val="1608322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Set Singapore as an example here and use </a:t>
            </a:r>
            <a:r>
              <a:rPr lang="en-SG" sz="1200" kern="1200" dirty="0" err="1">
                <a:solidFill>
                  <a:schemeClr val="tx1"/>
                </a:solidFill>
                <a:effectLst/>
                <a:latin typeface="+mn-lt"/>
                <a:ea typeface="+mn-ea"/>
                <a:cs typeface="+mn-cs"/>
              </a:rPr>
              <a:t>uni</a:t>
            </a:r>
            <a:r>
              <a:rPr lang="en-SG" sz="1200" kern="1200" dirty="0">
                <a:solidFill>
                  <a:schemeClr val="tx1"/>
                </a:solidFill>
                <a:effectLst/>
                <a:latin typeface="+mn-lt"/>
                <a:ea typeface="+mn-ea"/>
                <a:cs typeface="+mn-cs"/>
              </a:rPr>
              <a:t>-variate linear regression between each column index and year. Then the predictions can be obtained.</a:t>
            </a:r>
          </a:p>
          <a:p>
            <a:endParaRPr lang="en-SG" dirty="0"/>
          </a:p>
        </p:txBody>
      </p:sp>
      <p:sp>
        <p:nvSpPr>
          <p:cNvPr id="4" name="Slide Number Placeholder 3"/>
          <p:cNvSpPr>
            <a:spLocks noGrp="1"/>
          </p:cNvSpPr>
          <p:nvPr>
            <p:ph type="sldNum" sz="quarter" idx="5"/>
          </p:nvPr>
        </p:nvSpPr>
        <p:spPr/>
        <p:txBody>
          <a:bodyPr/>
          <a:lstStyle/>
          <a:p>
            <a:fld id="{CB742412-5372-455A-835C-DFDE139EA4ED}" type="slidenum">
              <a:rPr lang="en-SG" smtClean="0"/>
              <a:t>10</a:t>
            </a:fld>
            <a:endParaRPr lang="en-SG"/>
          </a:p>
        </p:txBody>
      </p:sp>
    </p:spTree>
    <p:extLst>
      <p:ext uri="{BB962C8B-B14F-4D97-AF65-F5344CB8AC3E}">
        <p14:creationId xmlns:p14="http://schemas.microsoft.com/office/powerpoint/2010/main" val="2028910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After solving the first part, we remain to solve the second part. We have tried multi-variate linear regression for all indexes to predict happiness. However, seen from the R square value and MSE, the regression model is not so appropriate.</a:t>
            </a:r>
          </a:p>
          <a:p>
            <a:endParaRPr lang="en-SG" dirty="0"/>
          </a:p>
        </p:txBody>
      </p:sp>
      <p:sp>
        <p:nvSpPr>
          <p:cNvPr id="4" name="Slide Number Placeholder 3"/>
          <p:cNvSpPr>
            <a:spLocks noGrp="1"/>
          </p:cNvSpPr>
          <p:nvPr>
            <p:ph type="sldNum" sz="quarter" idx="5"/>
          </p:nvPr>
        </p:nvSpPr>
        <p:spPr/>
        <p:txBody>
          <a:bodyPr/>
          <a:lstStyle/>
          <a:p>
            <a:fld id="{CB742412-5372-455A-835C-DFDE139EA4ED}" type="slidenum">
              <a:rPr lang="en-SG" smtClean="0"/>
              <a:t>11</a:t>
            </a:fld>
            <a:endParaRPr lang="en-SG"/>
          </a:p>
        </p:txBody>
      </p:sp>
    </p:spTree>
    <p:extLst>
      <p:ext uri="{BB962C8B-B14F-4D97-AF65-F5344CB8AC3E}">
        <p14:creationId xmlns:p14="http://schemas.microsoft.com/office/powerpoint/2010/main" val="4182110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Hence, we apply another </a:t>
            </a:r>
            <a:r>
              <a:rPr lang="en-SG" sz="1200" kern="1200" dirty="0" err="1">
                <a:solidFill>
                  <a:schemeClr val="tx1"/>
                </a:solidFill>
                <a:effectLst/>
                <a:latin typeface="+mn-lt"/>
                <a:ea typeface="+mn-ea"/>
                <a:cs typeface="+mn-cs"/>
              </a:rPr>
              <a:t>sklearn</a:t>
            </a:r>
            <a:r>
              <a:rPr lang="en-SG" sz="1200" kern="1200" dirty="0">
                <a:solidFill>
                  <a:schemeClr val="tx1"/>
                </a:solidFill>
                <a:effectLst/>
                <a:latin typeface="+mn-lt"/>
                <a:ea typeface="+mn-ea"/>
                <a:cs typeface="+mn-cs"/>
              </a:rPr>
              <a:t> module – Random Tree Regressor. By comparing the train and test plot between the two regression models, obviously random tree regression fits better for the train and test data, and R square value are relatively large and MSE are less.</a:t>
            </a:r>
          </a:p>
          <a:p>
            <a:endParaRPr lang="en-SG" dirty="0"/>
          </a:p>
        </p:txBody>
      </p:sp>
      <p:sp>
        <p:nvSpPr>
          <p:cNvPr id="4" name="Slide Number Placeholder 3"/>
          <p:cNvSpPr>
            <a:spLocks noGrp="1"/>
          </p:cNvSpPr>
          <p:nvPr>
            <p:ph type="sldNum" sz="quarter" idx="5"/>
          </p:nvPr>
        </p:nvSpPr>
        <p:spPr/>
        <p:txBody>
          <a:bodyPr/>
          <a:lstStyle/>
          <a:p>
            <a:fld id="{CB742412-5372-455A-835C-DFDE139EA4ED}" type="slidenum">
              <a:rPr lang="en-SG" smtClean="0"/>
              <a:t>12</a:t>
            </a:fld>
            <a:endParaRPr lang="en-SG"/>
          </a:p>
        </p:txBody>
      </p:sp>
    </p:spTree>
    <p:extLst>
      <p:ext uri="{BB962C8B-B14F-4D97-AF65-F5344CB8AC3E}">
        <p14:creationId xmlns:p14="http://schemas.microsoft.com/office/powerpoint/2010/main" val="3045028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But for some statistics will contain a column of NA or more, for example, China, which does not have the perception of corruption value. Hence use an alternative way, to get the heatmap of indexes of each country, and find the highest correlation between life ladder and the respective index, hence use that index, which is GDP, to make </a:t>
            </a:r>
            <a:r>
              <a:rPr lang="en-SG" sz="1200" kern="1200" dirty="0" err="1">
                <a:solidFill>
                  <a:schemeClr val="tx1"/>
                </a:solidFill>
                <a:effectLst/>
                <a:latin typeface="+mn-lt"/>
                <a:ea typeface="+mn-ea"/>
                <a:cs typeface="+mn-cs"/>
              </a:rPr>
              <a:t>uni</a:t>
            </a:r>
            <a:r>
              <a:rPr lang="en-SG" sz="1200" kern="1200" dirty="0">
                <a:solidFill>
                  <a:schemeClr val="tx1"/>
                </a:solidFill>
                <a:effectLst/>
                <a:latin typeface="+mn-lt"/>
                <a:ea typeface="+mn-ea"/>
                <a:cs typeface="+mn-cs"/>
              </a:rPr>
              <a:t>-variate regression to predict life ladder, which somehow makes the prediction accurate.</a:t>
            </a:r>
          </a:p>
          <a:p>
            <a:endParaRPr lang="en-SG" dirty="0"/>
          </a:p>
        </p:txBody>
      </p:sp>
      <p:sp>
        <p:nvSpPr>
          <p:cNvPr id="4" name="Slide Number Placeholder 3"/>
          <p:cNvSpPr>
            <a:spLocks noGrp="1"/>
          </p:cNvSpPr>
          <p:nvPr>
            <p:ph type="sldNum" sz="quarter" idx="5"/>
          </p:nvPr>
        </p:nvSpPr>
        <p:spPr/>
        <p:txBody>
          <a:bodyPr/>
          <a:lstStyle/>
          <a:p>
            <a:fld id="{CB742412-5372-455A-835C-DFDE139EA4ED}" type="slidenum">
              <a:rPr lang="en-SG" smtClean="0"/>
              <a:t>13</a:t>
            </a:fld>
            <a:endParaRPr lang="en-SG"/>
          </a:p>
        </p:txBody>
      </p:sp>
    </p:spTree>
    <p:extLst>
      <p:ext uri="{BB962C8B-B14F-4D97-AF65-F5344CB8AC3E}">
        <p14:creationId xmlns:p14="http://schemas.microsoft.com/office/powerpoint/2010/main" val="573063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And here’s some predict results, we compare 2018 data and 2023 predicted data. The world map shows that large parts of the countries are becoming happier. Specially, North, South America, Europe, Australia, large parts of Asia stay high happy level or become happier. Typically, south Africa shows a slight decrease on happiness level. For the bubble plot, although data in 2023 are more deviated than data in 2018, the region happiness distribution between life ladder and life expectancy does not change significantly.</a:t>
            </a:r>
          </a:p>
          <a:p>
            <a:endParaRPr lang="en-SG" dirty="0"/>
          </a:p>
        </p:txBody>
      </p:sp>
      <p:sp>
        <p:nvSpPr>
          <p:cNvPr id="4" name="Slide Number Placeholder 3"/>
          <p:cNvSpPr>
            <a:spLocks noGrp="1"/>
          </p:cNvSpPr>
          <p:nvPr>
            <p:ph type="sldNum" sz="quarter" idx="5"/>
          </p:nvPr>
        </p:nvSpPr>
        <p:spPr/>
        <p:txBody>
          <a:bodyPr/>
          <a:lstStyle/>
          <a:p>
            <a:fld id="{CB742412-5372-455A-835C-DFDE139EA4ED}" type="slidenum">
              <a:rPr lang="en-SG" smtClean="0"/>
              <a:t>14</a:t>
            </a:fld>
            <a:endParaRPr lang="en-SG"/>
          </a:p>
        </p:txBody>
      </p:sp>
    </p:spTree>
    <p:extLst>
      <p:ext uri="{BB962C8B-B14F-4D97-AF65-F5344CB8AC3E}">
        <p14:creationId xmlns:p14="http://schemas.microsoft.com/office/powerpoint/2010/main" val="1869538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Did we achieve our objective</a:t>
            </a:r>
          </a:p>
          <a:p>
            <a:r>
              <a:rPr lang="en-US" sz="1200" b="1" dirty="0"/>
              <a:t>YEAH. WE TRIED DIFFERENT MODELS TO HELP WITH OUR PRIDICTION. EVENTUALLY, WE ARE ABLE TO IMPLMENT A MODEL THAT PRIDICT PROMISING RESULT. AS MENTIONED BY XIAO YANG WHICH IS THE RANDOM FOREST.</a:t>
            </a:r>
          </a:p>
          <a:p>
            <a:endParaRPr lang="en-US" sz="1200" b="1" dirty="0"/>
          </a:p>
          <a:p>
            <a:r>
              <a:rPr lang="en-US" sz="1200" b="1" dirty="0"/>
              <a:t>Anything interesting</a:t>
            </a:r>
          </a:p>
          <a:p>
            <a:endParaRPr lang="en-US" sz="1200" b="1" dirty="0"/>
          </a:p>
          <a:p>
            <a:r>
              <a:rPr lang="en-US" sz="1200" b="1" dirty="0"/>
              <a:t>Lastly we observe that countries are getting more and more unhappiness and live shorter over the year  when we tried using the multivariances  regression to predict. </a:t>
            </a:r>
          </a:p>
          <a:p>
            <a:endParaRPr lang="en-US" dirty="0"/>
          </a:p>
        </p:txBody>
      </p:sp>
      <p:sp>
        <p:nvSpPr>
          <p:cNvPr id="4" name="Slide Number Placeholder 3"/>
          <p:cNvSpPr>
            <a:spLocks noGrp="1"/>
          </p:cNvSpPr>
          <p:nvPr>
            <p:ph type="sldNum" sz="quarter" idx="5"/>
          </p:nvPr>
        </p:nvSpPr>
        <p:spPr/>
        <p:txBody>
          <a:bodyPr/>
          <a:lstStyle/>
          <a:p>
            <a:fld id="{CB742412-5372-455A-835C-DFDE139EA4ED}" type="slidenum">
              <a:rPr lang="en-SG" smtClean="0"/>
              <a:t>15</a:t>
            </a:fld>
            <a:endParaRPr lang="en-SG"/>
          </a:p>
        </p:txBody>
      </p:sp>
    </p:spTree>
    <p:extLst>
      <p:ext uri="{BB962C8B-B14F-4D97-AF65-F5344CB8AC3E}">
        <p14:creationId xmlns:p14="http://schemas.microsoft.com/office/powerpoint/2010/main" val="3568398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Learning points :</a:t>
            </a:r>
          </a:p>
          <a:p>
            <a:r>
              <a:rPr lang="en-US" dirty="0"/>
              <a:t>We explored </a:t>
            </a:r>
            <a:r>
              <a:rPr lang="en-US" dirty="0" err="1"/>
              <a:t>plotly</a:t>
            </a:r>
            <a:r>
              <a:rPr lang="en-US" dirty="0"/>
              <a:t>,</a:t>
            </a:r>
          </a:p>
          <a:p>
            <a:r>
              <a:rPr lang="en-US" dirty="0"/>
              <a:t>We become more efficient in python code.</a:t>
            </a:r>
          </a:p>
          <a:p>
            <a:r>
              <a:rPr lang="en-US" dirty="0"/>
              <a:t>Grained insight in data analysis </a:t>
            </a:r>
          </a:p>
          <a:p>
            <a:endParaRPr lang="en-US" dirty="0"/>
          </a:p>
          <a:p>
            <a:r>
              <a:rPr lang="en-US" dirty="0"/>
              <a:t>Challenge</a:t>
            </a:r>
          </a:p>
          <a:p>
            <a:r>
              <a:rPr lang="en-US" dirty="0"/>
              <a:t>Data cleaning </a:t>
            </a:r>
          </a:p>
          <a:p>
            <a:endParaRPr lang="en-US" dirty="0"/>
          </a:p>
          <a:p>
            <a:r>
              <a:rPr lang="en-US" dirty="0"/>
              <a:t>To conclude we believe using our model we have a brighter future in term of better GDP and life expectancy  </a:t>
            </a:r>
          </a:p>
        </p:txBody>
      </p:sp>
      <p:sp>
        <p:nvSpPr>
          <p:cNvPr id="4" name="Slide Number Placeholder 3"/>
          <p:cNvSpPr>
            <a:spLocks noGrp="1"/>
          </p:cNvSpPr>
          <p:nvPr>
            <p:ph type="sldNum" sz="quarter" idx="5"/>
          </p:nvPr>
        </p:nvSpPr>
        <p:spPr/>
        <p:txBody>
          <a:bodyPr/>
          <a:lstStyle/>
          <a:p>
            <a:fld id="{CB742412-5372-455A-835C-DFDE139EA4ED}" type="slidenum">
              <a:rPr lang="en-SG" smtClean="0"/>
              <a:t>16</a:t>
            </a:fld>
            <a:endParaRPr lang="en-SG"/>
          </a:p>
        </p:txBody>
      </p:sp>
    </p:spTree>
    <p:extLst>
      <p:ext uri="{BB962C8B-B14F-4D97-AF65-F5344CB8AC3E}">
        <p14:creationId xmlns:p14="http://schemas.microsoft.com/office/powerpoint/2010/main" val="2576248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46540-8708-6141-8FC9-AEBC1456E7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7DEE369-14DC-0847-A1FD-7ECA91767A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F44477-71AC-2347-AEB6-2E9AC545D542}"/>
              </a:ext>
            </a:extLst>
          </p:cNvPr>
          <p:cNvSpPr>
            <a:spLocks noGrp="1"/>
          </p:cNvSpPr>
          <p:nvPr>
            <p:ph type="dt" sz="half" idx="10"/>
          </p:nvPr>
        </p:nvSpPr>
        <p:spPr/>
        <p:txBody>
          <a:bodyPr/>
          <a:lstStyle/>
          <a:p>
            <a:fld id="{CC3DACA1-AF96-2949-83F1-F02691843A1A}" type="datetimeFigureOut">
              <a:rPr lang="en-US" smtClean="0"/>
              <a:t>10/9/19</a:t>
            </a:fld>
            <a:endParaRPr lang="en-US"/>
          </a:p>
        </p:txBody>
      </p:sp>
      <p:sp>
        <p:nvSpPr>
          <p:cNvPr id="5" name="Footer Placeholder 4">
            <a:extLst>
              <a:ext uri="{FF2B5EF4-FFF2-40B4-BE49-F238E27FC236}">
                <a16:creationId xmlns:a16="http://schemas.microsoft.com/office/drawing/2014/main" id="{FFB036A7-9737-B844-9D9B-369CD7444E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D03BF8-1F34-0E4D-B46D-E3EAC97D53C8}"/>
              </a:ext>
            </a:extLst>
          </p:cNvPr>
          <p:cNvSpPr>
            <a:spLocks noGrp="1"/>
          </p:cNvSpPr>
          <p:nvPr>
            <p:ph type="sldNum" sz="quarter" idx="12"/>
          </p:nvPr>
        </p:nvSpPr>
        <p:spPr/>
        <p:txBody>
          <a:bodyPr/>
          <a:lstStyle/>
          <a:p>
            <a:fld id="{8C4AC8D3-AC14-084A-9F8D-56DC05B35B74}" type="slidenum">
              <a:rPr lang="en-US" smtClean="0"/>
              <a:t>‹#›</a:t>
            </a:fld>
            <a:endParaRPr lang="en-US"/>
          </a:p>
        </p:txBody>
      </p:sp>
    </p:spTree>
    <p:extLst>
      <p:ext uri="{BB962C8B-B14F-4D97-AF65-F5344CB8AC3E}">
        <p14:creationId xmlns:p14="http://schemas.microsoft.com/office/powerpoint/2010/main" val="632727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42DF0-5815-034A-BED4-CB2428DBE5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670DCE-82BA-C743-807B-964B617605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955697-264E-9748-A928-940A34F485AC}"/>
              </a:ext>
            </a:extLst>
          </p:cNvPr>
          <p:cNvSpPr>
            <a:spLocks noGrp="1"/>
          </p:cNvSpPr>
          <p:nvPr>
            <p:ph type="dt" sz="half" idx="10"/>
          </p:nvPr>
        </p:nvSpPr>
        <p:spPr/>
        <p:txBody>
          <a:bodyPr/>
          <a:lstStyle/>
          <a:p>
            <a:fld id="{CC3DACA1-AF96-2949-83F1-F02691843A1A}" type="datetimeFigureOut">
              <a:rPr lang="en-US" smtClean="0"/>
              <a:t>10/9/19</a:t>
            </a:fld>
            <a:endParaRPr lang="en-US"/>
          </a:p>
        </p:txBody>
      </p:sp>
      <p:sp>
        <p:nvSpPr>
          <p:cNvPr id="5" name="Footer Placeholder 4">
            <a:extLst>
              <a:ext uri="{FF2B5EF4-FFF2-40B4-BE49-F238E27FC236}">
                <a16:creationId xmlns:a16="http://schemas.microsoft.com/office/drawing/2014/main" id="{07AA7244-19F2-144C-94F1-EC93254B38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7528CF-3A5C-FB49-8A81-55E190A891FF}"/>
              </a:ext>
            </a:extLst>
          </p:cNvPr>
          <p:cNvSpPr>
            <a:spLocks noGrp="1"/>
          </p:cNvSpPr>
          <p:nvPr>
            <p:ph type="sldNum" sz="quarter" idx="12"/>
          </p:nvPr>
        </p:nvSpPr>
        <p:spPr/>
        <p:txBody>
          <a:bodyPr/>
          <a:lstStyle/>
          <a:p>
            <a:fld id="{8C4AC8D3-AC14-084A-9F8D-56DC05B35B74}" type="slidenum">
              <a:rPr lang="en-US" smtClean="0"/>
              <a:t>‹#›</a:t>
            </a:fld>
            <a:endParaRPr lang="en-US"/>
          </a:p>
        </p:txBody>
      </p:sp>
    </p:spTree>
    <p:extLst>
      <p:ext uri="{BB962C8B-B14F-4D97-AF65-F5344CB8AC3E}">
        <p14:creationId xmlns:p14="http://schemas.microsoft.com/office/powerpoint/2010/main" val="2764925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755C6B-D7C9-A34C-AD44-967373DA6BA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E32D280-44FE-BF4E-9AD1-5337996779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801914-CCB9-CA4A-81D3-ECD97F8CF3B8}"/>
              </a:ext>
            </a:extLst>
          </p:cNvPr>
          <p:cNvSpPr>
            <a:spLocks noGrp="1"/>
          </p:cNvSpPr>
          <p:nvPr>
            <p:ph type="dt" sz="half" idx="10"/>
          </p:nvPr>
        </p:nvSpPr>
        <p:spPr/>
        <p:txBody>
          <a:bodyPr/>
          <a:lstStyle/>
          <a:p>
            <a:fld id="{CC3DACA1-AF96-2949-83F1-F02691843A1A}" type="datetimeFigureOut">
              <a:rPr lang="en-US" smtClean="0"/>
              <a:t>10/9/19</a:t>
            </a:fld>
            <a:endParaRPr lang="en-US"/>
          </a:p>
        </p:txBody>
      </p:sp>
      <p:sp>
        <p:nvSpPr>
          <p:cNvPr id="5" name="Footer Placeholder 4">
            <a:extLst>
              <a:ext uri="{FF2B5EF4-FFF2-40B4-BE49-F238E27FC236}">
                <a16:creationId xmlns:a16="http://schemas.microsoft.com/office/drawing/2014/main" id="{FB747DC8-F199-7F42-820F-701D47A049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D250D-3267-0346-94AD-25DC00BD9BE3}"/>
              </a:ext>
            </a:extLst>
          </p:cNvPr>
          <p:cNvSpPr>
            <a:spLocks noGrp="1"/>
          </p:cNvSpPr>
          <p:nvPr>
            <p:ph type="sldNum" sz="quarter" idx="12"/>
          </p:nvPr>
        </p:nvSpPr>
        <p:spPr/>
        <p:txBody>
          <a:bodyPr/>
          <a:lstStyle/>
          <a:p>
            <a:fld id="{8C4AC8D3-AC14-084A-9F8D-56DC05B35B74}" type="slidenum">
              <a:rPr lang="en-US" smtClean="0"/>
              <a:t>‹#›</a:t>
            </a:fld>
            <a:endParaRPr lang="en-US"/>
          </a:p>
        </p:txBody>
      </p:sp>
    </p:spTree>
    <p:extLst>
      <p:ext uri="{BB962C8B-B14F-4D97-AF65-F5344CB8AC3E}">
        <p14:creationId xmlns:p14="http://schemas.microsoft.com/office/powerpoint/2010/main" val="1091446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47835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8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386458" y="1260375"/>
            <a:ext cx="4397254" cy="4336451"/>
          </a:xfrm>
          <a:custGeom>
            <a:avLst/>
            <a:gdLst>
              <a:gd name="connsiteX0" fmla="*/ 1815121 w 7680637"/>
              <a:gd name="connsiteY0" fmla="*/ 575706 h 4910916"/>
              <a:gd name="connsiteX1" fmla="*/ 1958741 w 7680637"/>
              <a:gd name="connsiteY1" fmla="*/ 578860 h 4910916"/>
              <a:gd name="connsiteX2" fmla="*/ 2359375 w 7680637"/>
              <a:gd name="connsiteY2" fmla="*/ 688177 h 4910916"/>
              <a:gd name="connsiteX3" fmla="*/ 2789536 w 7680637"/>
              <a:gd name="connsiteY3" fmla="*/ 948486 h 4910916"/>
              <a:gd name="connsiteX4" fmla="*/ 3102571 w 7680637"/>
              <a:gd name="connsiteY4" fmla="*/ 1217819 h 4910916"/>
              <a:gd name="connsiteX5" fmla="*/ 3332895 w 7680637"/>
              <a:gd name="connsiteY5" fmla="*/ 1453908 h 4910916"/>
              <a:gd name="connsiteX6" fmla="*/ 3547486 w 7680637"/>
              <a:gd name="connsiteY6" fmla="*/ 1699728 h 4910916"/>
              <a:gd name="connsiteX7" fmla="*/ 3559541 w 7680637"/>
              <a:gd name="connsiteY7" fmla="*/ 1711279 h 4910916"/>
              <a:gd name="connsiteX8" fmla="*/ 3594844 w 7680637"/>
              <a:gd name="connsiteY8" fmla="*/ 1754304 h 4910916"/>
              <a:gd name="connsiteX9" fmla="*/ 3608488 w 7680637"/>
              <a:gd name="connsiteY9" fmla="*/ 1774075 h 4910916"/>
              <a:gd name="connsiteX10" fmla="*/ 3859378 w 7680637"/>
              <a:gd name="connsiteY10" fmla="*/ 2104986 h 4910916"/>
              <a:gd name="connsiteX11" fmla="*/ 4127150 w 7680637"/>
              <a:gd name="connsiteY11" fmla="*/ 2531885 h 4910916"/>
              <a:gd name="connsiteX12" fmla="*/ 4318633 w 7680637"/>
              <a:gd name="connsiteY12" fmla="*/ 2969503 h 4910916"/>
              <a:gd name="connsiteX13" fmla="*/ 4397027 w 7680637"/>
              <a:gd name="connsiteY13" fmla="*/ 3404098 h 4910916"/>
              <a:gd name="connsiteX14" fmla="*/ 4225697 w 7680637"/>
              <a:gd name="connsiteY14" fmla="*/ 3994367 h 4910916"/>
              <a:gd name="connsiteX15" fmla="*/ 4062935 w 7680637"/>
              <a:gd name="connsiteY15" fmla="*/ 4183760 h 4910916"/>
              <a:gd name="connsiteX16" fmla="*/ 4026361 w 7680637"/>
              <a:gd name="connsiteY16" fmla="*/ 4222769 h 4910916"/>
              <a:gd name="connsiteX17" fmla="*/ 3960411 w 7680637"/>
              <a:gd name="connsiteY17" fmla="*/ 4276882 h 4910916"/>
              <a:gd name="connsiteX18" fmla="*/ 3930096 w 7680637"/>
              <a:gd name="connsiteY18" fmla="*/ 4294610 h 4910916"/>
              <a:gd name="connsiteX19" fmla="*/ 3581683 w 7680637"/>
              <a:gd name="connsiteY19" fmla="*/ 4498437 h 4910916"/>
              <a:gd name="connsiteX20" fmla="*/ 3065181 w 7680637"/>
              <a:gd name="connsiteY20" fmla="*/ 4687197 h 4910916"/>
              <a:gd name="connsiteX21" fmla="*/ 2281419 w 7680637"/>
              <a:gd name="connsiteY21" fmla="*/ 4850951 h 4910916"/>
              <a:gd name="connsiteX22" fmla="*/ 1509106 w 7680637"/>
              <a:gd name="connsiteY22" fmla="*/ 4910820 h 4910916"/>
              <a:gd name="connsiteX23" fmla="*/ 987175 w 7680637"/>
              <a:gd name="connsiteY23" fmla="*/ 4861062 h 4910916"/>
              <a:gd name="connsiteX24" fmla="*/ 589146 w 7680637"/>
              <a:gd name="connsiteY24" fmla="*/ 4727900 h 4910916"/>
              <a:gd name="connsiteX25" fmla="*/ 309879 w 7680637"/>
              <a:gd name="connsiteY25" fmla="*/ 4528000 h 4910916"/>
              <a:gd name="connsiteX26" fmla="*/ 268865 w 7680637"/>
              <a:gd name="connsiteY26" fmla="*/ 4488072 h 4910916"/>
              <a:gd name="connsiteX27" fmla="*/ 226554 w 7680637"/>
              <a:gd name="connsiteY27" fmla="*/ 4436505 h 4910916"/>
              <a:gd name="connsiteX28" fmla="*/ 218482 w 7680637"/>
              <a:gd name="connsiteY28" fmla="*/ 4421951 h 4910916"/>
              <a:gd name="connsiteX29" fmla="*/ 164739 w 7680637"/>
              <a:gd name="connsiteY29" fmla="*/ 4339798 h 4910916"/>
              <a:gd name="connsiteX30" fmla="*/ 30218 w 7680637"/>
              <a:gd name="connsiteY30" fmla="*/ 3978516 h 4910916"/>
              <a:gd name="connsiteX31" fmla="*/ 6563 w 7680637"/>
              <a:gd name="connsiteY31" fmla="*/ 3481803 h 4910916"/>
              <a:gd name="connsiteX32" fmla="*/ 94549 w 7680637"/>
              <a:gd name="connsiteY32" fmla="*/ 2948010 h 4910916"/>
              <a:gd name="connsiteX33" fmla="*/ 517592 w 7680637"/>
              <a:gd name="connsiteY33" fmla="*/ 1774309 h 4910916"/>
              <a:gd name="connsiteX34" fmla="*/ 854449 w 7680637"/>
              <a:gd name="connsiteY34" fmla="*/ 1197238 h 4910916"/>
              <a:gd name="connsiteX35" fmla="*/ 1142073 w 7680637"/>
              <a:gd name="connsiteY35" fmla="*/ 876277 h 4910916"/>
              <a:gd name="connsiteX36" fmla="*/ 1156923 w 7680637"/>
              <a:gd name="connsiteY36" fmla="*/ 860124 h 4910916"/>
              <a:gd name="connsiteX37" fmla="*/ 1219944 w 7680637"/>
              <a:gd name="connsiteY37" fmla="*/ 808414 h 4910916"/>
              <a:gd name="connsiteX38" fmla="*/ 1243132 w 7680637"/>
              <a:gd name="connsiteY38" fmla="*/ 793623 h 4910916"/>
              <a:gd name="connsiteX39" fmla="*/ 1408343 w 7680637"/>
              <a:gd name="connsiteY39" fmla="*/ 687974 h 4910916"/>
              <a:gd name="connsiteX40" fmla="*/ 1815121 w 7680637"/>
              <a:gd name="connsiteY40" fmla="*/ 575706 h 4910916"/>
              <a:gd name="connsiteX41" fmla="*/ 5284387 w 7680637"/>
              <a:gd name="connsiteY41" fmla="*/ 0 h 4910916"/>
              <a:gd name="connsiteX42" fmla="*/ 7680637 w 7680637"/>
              <a:gd name="connsiteY42" fmla="*/ 0 h 4910916"/>
              <a:gd name="connsiteX43" fmla="*/ 7680637 w 7680637"/>
              <a:gd name="connsiteY43" fmla="*/ 2396248 h 4910916"/>
              <a:gd name="connsiteX44" fmla="*/ 5284387 w 7680637"/>
              <a:gd name="connsiteY44" fmla="*/ 2396248 h 4910916"/>
              <a:gd name="connsiteX0" fmla="*/ 1815121 w 7680637"/>
              <a:gd name="connsiteY0" fmla="*/ 575706 h 4910916"/>
              <a:gd name="connsiteX1" fmla="*/ 1958741 w 7680637"/>
              <a:gd name="connsiteY1" fmla="*/ 578860 h 4910916"/>
              <a:gd name="connsiteX2" fmla="*/ 2359375 w 7680637"/>
              <a:gd name="connsiteY2" fmla="*/ 688177 h 4910916"/>
              <a:gd name="connsiteX3" fmla="*/ 2789536 w 7680637"/>
              <a:gd name="connsiteY3" fmla="*/ 948486 h 4910916"/>
              <a:gd name="connsiteX4" fmla="*/ 3102571 w 7680637"/>
              <a:gd name="connsiteY4" fmla="*/ 1217819 h 4910916"/>
              <a:gd name="connsiteX5" fmla="*/ 3332895 w 7680637"/>
              <a:gd name="connsiteY5" fmla="*/ 1453908 h 4910916"/>
              <a:gd name="connsiteX6" fmla="*/ 3547486 w 7680637"/>
              <a:gd name="connsiteY6" fmla="*/ 1699728 h 4910916"/>
              <a:gd name="connsiteX7" fmla="*/ 3559541 w 7680637"/>
              <a:gd name="connsiteY7" fmla="*/ 1711279 h 4910916"/>
              <a:gd name="connsiteX8" fmla="*/ 3594844 w 7680637"/>
              <a:gd name="connsiteY8" fmla="*/ 1754304 h 4910916"/>
              <a:gd name="connsiteX9" fmla="*/ 3608488 w 7680637"/>
              <a:gd name="connsiteY9" fmla="*/ 1774075 h 4910916"/>
              <a:gd name="connsiteX10" fmla="*/ 3859378 w 7680637"/>
              <a:gd name="connsiteY10" fmla="*/ 2104986 h 4910916"/>
              <a:gd name="connsiteX11" fmla="*/ 4127150 w 7680637"/>
              <a:gd name="connsiteY11" fmla="*/ 2531885 h 4910916"/>
              <a:gd name="connsiteX12" fmla="*/ 4318633 w 7680637"/>
              <a:gd name="connsiteY12" fmla="*/ 2969503 h 4910916"/>
              <a:gd name="connsiteX13" fmla="*/ 4397027 w 7680637"/>
              <a:gd name="connsiteY13" fmla="*/ 3404098 h 4910916"/>
              <a:gd name="connsiteX14" fmla="*/ 4225697 w 7680637"/>
              <a:gd name="connsiteY14" fmla="*/ 3994367 h 4910916"/>
              <a:gd name="connsiteX15" fmla="*/ 4062935 w 7680637"/>
              <a:gd name="connsiteY15" fmla="*/ 4183760 h 4910916"/>
              <a:gd name="connsiteX16" fmla="*/ 4026361 w 7680637"/>
              <a:gd name="connsiteY16" fmla="*/ 4222769 h 4910916"/>
              <a:gd name="connsiteX17" fmla="*/ 3960411 w 7680637"/>
              <a:gd name="connsiteY17" fmla="*/ 4276882 h 4910916"/>
              <a:gd name="connsiteX18" fmla="*/ 3930096 w 7680637"/>
              <a:gd name="connsiteY18" fmla="*/ 4294610 h 4910916"/>
              <a:gd name="connsiteX19" fmla="*/ 3581683 w 7680637"/>
              <a:gd name="connsiteY19" fmla="*/ 4498437 h 4910916"/>
              <a:gd name="connsiteX20" fmla="*/ 3065181 w 7680637"/>
              <a:gd name="connsiteY20" fmla="*/ 4687197 h 4910916"/>
              <a:gd name="connsiteX21" fmla="*/ 2281419 w 7680637"/>
              <a:gd name="connsiteY21" fmla="*/ 4850951 h 4910916"/>
              <a:gd name="connsiteX22" fmla="*/ 1509106 w 7680637"/>
              <a:gd name="connsiteY22" fmla="*/ 4910820 h 4910916"/>
              <a:gd name="connsiteX23" fmla="*/ 987175 w 7680637"/>
              <a:gd name="connsiteY23" fmla="*/ 4861062 h 4910916"/>
              <a:gd name="connsiteX24" fmla="*/ 589146 w 7680637"/>
              <a:gd name="connsiteY24" fmla="*/ 4727900 h 4910916"/>
              <a:gd name="connsiteX25" fmla="*/ 309879 w 7680637"/>
              <a:gd name="connsiteY25" fmla="*/ 4528000 h 4910916"/>
              <a:gd name="connsiteX26" fmla="*/ 268865 w 7680637"/>
              <a:gd name="connsiteY26" fmla="*/ 4488072 h 4910916"/>
              <a:gd name="connsiteX27" fmla="*/ 226554 w 7680637"/>
              <a:gd name="connsiteY27" fmla="*/ 4436505 h 4910916"/>
              <a:gd name="connsiteX28" fmla="*/ 218482 w 7680637"/>
              <a:gd name="connsiteY28" fmla="*/ 4421951 h 4910916"/>
              <a:gd name="connsiteX29" fmla="*/ 164739 w 7680637"/>
              <a:gd name="connsiteY29" fmla="*/ 4339798 h 4910916"/>
              <a:gd name="connsiteX30" fmla="*/ 30218 w 7680637"/>
              <a:gd name="connsiteY30" fmla="*/ 3978516 h 4910916"/>
              <a:gd name="connsiteX31" fmla="*/ 6563 w 7680637"/>
              <a:gd name="connsiteY31" fmla="*/ 3481803 h 4910916"/>
              <a:gd name="connsiteX32" fmla="*/ 94549 w 7680637"/>
              <a:gd name="connsiteY32" fmla="*/ 2948010 h 4910916"/>
              <a:gd name="connsiteX33" fmla="*/ 517592 w 7680637"/>
              <a:gd name="connsiteY33" fmla="*/ 1774309 h 4910916"/>
              <a:gd name="connsiteX34" fmla="*/ 854449 w 7680637"/>
              <a:gd name="connsiteY34" fmla="*/ 1197238 h 4910916"/>
              <a:gd name="connsiteX35" fmla="*/ 1142073 w 7680637"/>
              <a:gd name="connsiteY35" fmla="*/ 876277 h 4910916"/>
              <a:gd name="connsiteX36" fmla="*/ 1156923 w 7680637"/>
              <a:gd name="connsiteY36" fmla="*/ 860124 h 4910916"/>
              <a:gd name="connsiteX37" fmla="*/ 1219944 w 7680637"/>
              <a:gd name="connsiteY37" fmla="*/ 808414 h 4910916"/>
              <a:gd name="connsiteX38" fmla="*/ 1243132 w 7680637"/>
              <a:gd name="connsiteY38" fmla="*/ 793623 h 4910916"/>
              <a:gd name="connsiteX39" fmla="*/ 1408343 w 7680637"/>
              <a:gd name="connsiteY39" fmla="*/ 687974 h 4910916"/>
              <a:gd name="connsiteX40" fmla="*/ 1815121 w 7680637"/>
              <a:gd name="connsiteY40" fmla="*/ 575706 h 4910916"/>
              <a:gd name="connsiteX41" fmla="*/ 5284387 w 7680637"/>
              <a:gd name="connsiteY41" fmla="*/ 2396248 h 4910916"/>
              <a:gd name="connsiteX42" fmla="*/ 7680637 w 7680637"/>
              <a:gd name="connsiteY42" fmla="*/ 0 h 4910916"/>
              <a:gd name="connsiteX43" fmla="*/ 7680637 w 7680637"/>
              <a:gd name="connsiteY43" fmla="*/ 2396248 h 4910916"/>
              <a:gd name="connsiteX44" fmla="*/ 5284387 w 7680637"/>
              <a:gd name="connsiteY44" fmla="*/ 2396248 h 4910916"/>
              <a:gd name="connsiteX0" fmla="*/ 1815121 w 7680637"/>
              <a:gd name="connsiteY0" fmla="*/ 1241 h 4336451"/>
              <a:gd name="connsiteX1" fmla="*/ 1958741 w 7680637"/>
              <a:gd name="connsiteY1" fmla="*/ 4395 h 4336451"/>
              <a:gd name="connsiteX2" fmla="*/ 2359375 w 7680637"/>
              <a:gd name="connsiteY2" fmla="*/ 113712 h 4336451"/>
              <a:gd name="connsiteX3" fmla="*/ 2789536 w 7680637"/>
              <a:gd name="connsiteY3" fmla="*/ 374021 h 4336451"/>
              <a:gd name="connsiteX4" fmla="*/ 3102571 w 7680637"/>
              <a:gd name="connsiteY4" fmla="*/ 643354 h 4336451"/>
              <a:gd name="connsiteX5" fmla="*/ 3332895 w 7680637"/>
              <a:gd name="connsiteY5" fmla="*/ 879443 h 4336451"/>
              <a:gd name="connsiteX6" fmla="*/ 3547486 w 7680637"/>
              <a:gd name="connsiteY6" fmla="*/ 1125263 h 4336451"/>
              <a:gd name="connsiteX7" fmla="*/ 3559541 w 7680637"/>
              <a:gd name="connsiteY7" fmla="*/ 1136814 h 4336451"/>
              <a:gd name="connsiteX8" fmla="*/ 3594844 w 7680637"/>
              <a:gd name="connsiteY8" fmla="*/ 1179839 h 4336451"/>
              <a:gd name="connsiteX9" fmla="*/ 3608488 w 7680637"/>
              <a:gd name="connsiteY9" fmla="*/ 1199610 h 4336451"/>
              <a:gd name="connsiteX10" fmla="*/ 3859378 w 7680637"/>
              <a:gd name="connsiteY10" fmla="*/ 1530521 h 4336451"/>
              <a:gd name="connsiteX11" fmla="*/ 4127150 w 7680637"/>
              <a:gd name="connsiteY11" fmla="*/ 1957420 h 4336451"/>
              <a:gd name="connsiteX12" fmla="*/ 4318633 w 7680637"/>
              <a:gd name="connsiteY12" fmla="*/ 2395038 h 4336451"/>
              <a:gd name="connsiteX13" fmla="*/ 4397027 w 7680637"/>
              <a:gd name="connsiteY13" fmla="*/ 2829633 h 4336451"/>
              <a:gd name="connsiteX14" fmla="*/ 4225697 w 7680637"/>
              <a:gd name="connsiteY14" fmla="*/ 3419902 h 4336451"/>
              <a:gd name="connsiteX15" fmla="*/ 4062935 w 7680637"/>
              <a:gd name="connsiteY15" fmla="*/ 3609295 h 4336451"/>
              <a:gd name="connsiteX16" fmla="*/ 4026361 w 7680637"/>
              <a:gd name="connsiteY16" fmla="*/ 3648304 h 4336451"/>
              <a:gd name="connsiteX17" fmla="*/ 3960411 w 7680637"/>
              <a:gd name="connsiteY17" fmla="*/ 3702417 h 4336451"/>
              <a:gd name="connsiteX18" fmla="*/ 3930096 w 7680637"/>
              <a:gd name="connsiteY18" fmla="*/ 3720145 h 4336451"/>
              <a:gd name="connsiteX19" fmla="*/ 3581683 w 7680637"/>
              <a:gd name="connsiteY19" fmla="*/ 3923972 h 4336451"/>
              <a:gd name="connsiteX20" fmla="*/ 3065181 w 7680637"/>
              <a:gd name="connsiteY20" fmla="*/ 4112732 h 4336451"/>
              <a:gd name="connsiteX21" fmla="*/ 2281419 w 7680637"/>
              <a:gd name="connsiteY21" fmla="*/ 4276486 h 4336451"/>
              <a:gd name="connsiteX22" fmla="*/ 1509106 w 7680637"/>
              <a:gd name="connsiteY22" fmla="*/ 4336355 h 4336451"/>
              <a:gd name="connsiteX23" fmla="*/ 987175 w 7680637"/>
              <a:gd name="connsiteY23" fmla="*/ 4286597 h 4336451"/>
              <a:gd name="connsiteX24" fmla="*/ 589146 w 7680637"/>
              <a:gd name="connsiteY24" fmla="*/ 4153435 h 4336451"/>
              <a:gd name="connsiteX25" fmla="*/ 309879 w 7680637"/>
              <a:gd name="connsiteY25" fmla="*/ 3953535 h 4336451"/>
              <a:gd name="connsiteX26" fmla="*/ 268865 w 7680637"/>
              <a:gd name="connsiteY26" fmla="*/ 3913607 h 4336451"/>
              <a:gd name="connsiteX27" fmla="*/ 226554 w 7680637"/>
              <a:gd name="connsiteY27" fmla="*/ 3862040 h 4336451"/>
              <a:gd name="connsiteX28" fmla="*/ 218482 w 7680637"/>
              <a:gd name="connsiteY28" fmla="*/ 3847486 h 4336451"/>
              <a:gd name="connsiteX29" fmla="*/ 164739 w 7680637"/>
              <a:gd name="connsiteY29" fmla="*/ 3765333 h 4336451"/>
              <a:gd name="connsiteX30" fmla="*/ 30218 w 7680637"/>
              <a:gd name="connsiteY30" fmla="*/ 3404051 h 4336451"/>
              <a:gd name="connsiteX31" fmla="*/ 6563 w 7680637"/>
              <a:gd name="connsiteY31" fmla="*/ 2907338 h 4336451"/>
              <a:gd name="connsiteX32" fmla="*/ 94549 w 7680637"/>
              <a:gd name="connsiteY32" fmla="*/ 2373545 h 4336451"/>
              <a:gd name="connsiteX33" fmla="*/ 517592 w 7680637"/>
              <a:gd name="connsiteY33" fmla="*/ 1199844 h 4336451"/>
              <a:gd name="connsiteX34" fmla="*/ 854449 w 7680637"/>
              <a:gd name="connsiteY34" fmla="*/ 622773 h 4336451"/>
              <a:gd name="connsiteX35" fmla="*/ 1142073 w 7680637"/>
              <a:gd name="connsiteY35" fmla="*/ 301812 h 4336451"/>
              <a:gd name="connsiteX36" fmla="*/ 1156923 w 7680637"/>
              <a:gd name="connsiteY36" fmla="*/ 285659 h 4336451"/>
              <a:gd name="connsiteX37" fmla="*/ 1219944 w 7680637"/>
              <a:gd name="connsiteY37" fmla="*/ 233949 h 4336451"/>
              <a:gd name="connsiteX38" fmla="*/ 1243132 w 7680637"/>
              <a:gd name="connsiteY38" fmla="*/ 219158 h 4336451"/>
              <a:gd name="connsiteX39" fmla="*/ 1408343 w 7680637"/>
              <a:gd name="connsiteY39" fmla="*/ 113509 h 4336451"/>
              <a:gd name="connsiteX40" fmla="*/ 1815121 w 7680637"/>
              <a:gd name="connsiteY40" fmla="*/ 1241 h 4336451"/>
              <a:gd name="connsiteX41" fmla="*/ 5284387 w 7680637"/>
              <a:gd name="connsiteY41" fmla="*/ 1821783 h 4336451"/>
              <a:gd name="connsiteX42" fmla="*/ 7680637 w 7680637"/>
              <a:gd name="connsiteY42" fmla="*/ 1821783 h 4336451"/>
              <a:gd name="connsiteX43" fmla="*/ 5284387 w 7680637"/>
              <a:gd name="connsiteY43" fmla="*/ 1821783 h 4336451"/>
              <a:gd name="connsiteX0" fmla="*/ 1815121 w 4397254"/>
              <a:gd name="connsiteY0" fmla="*/ 1241 h 4336451"/>
              <a:gd name="connsiteX1" fmla="*/ 1958741 w 4397254"/>
              <a:gd name="connsiteY1" fmla="*/ 4395 h 4336451"/>
              <a:gd name="connsiteX2" fmla="*/ 2359375 w 4397254"/>
              <a:gd name="connsiteY2" fmla="*/ 113712 h 4336451"/>
              <a:gd name="connsiteX3" fmla="*/ 2789536 w 4397254"/>
              <a:gd name="connsiteY3" fmla="*/ 374021 h 4336451"/>
              <a:gd name="connsiteX4" fmla="*/ 3102571 w 4397254"/>
              <a:gd name="connsiteY4" fmla="*/ 643354 h 4336451"/>
              <a:gd name="connsiteX5" fmla="*/ 3332895 w 4397254"/>
              <a:gd name="connsiteY5" fmla="*/ 879443 h 4336451"/>
              <a:gd name="connsiteX6" fmla="*/ 3547486 w 4397254"/>
              <a:gd name="connsiteY6" fmla="*/ 1125263 h 4336451"/>
              <a:gd name="connsiteX7" fmla="*/ 3559541 w 4397254"/>
              <a:gd name="connsiteY7" fmla="*/ 1136814 h 4336451"/>
              <a:gd name="connsiteX8" fmla="*/ 3594844 w 4397254"/>
              <a:gd name="connsiteY8" fmla="*/ 1179839 h 4336451"/>
              <a:gd name="connsiteX9" fmla="*/ 3608488 w 4397254"/>
              <a:gd name="connsiteY9" fmla="*/ 1199610 h 4336451"/>
              <a:gd name="connsiteX10" fmla="*/ 3859378 w 4397254"/>
              <a:gd name="connsiteY10" fmla="*/ 1530521 h 4336451"/>
              <a:gd name="connsiteX11" fmla="*/ 4127150 w 4397254"/>
              <a:gd name="connsiteY11" fmla="*/ 1957420 h 4336451"/>
              <a:gd name="connsiteX12" fmla="*/ 4318633 w 4397254"/>
              <a:gd name="connsiteY12" fmla="*/ 2395038 h 4336451"/>
              <a:gd name="connsiteX13" fmla="*/ 4397027 w 4397254"/>
              <a:gd name="connsiteY13" fmla="*/ 2829633 h 4336451"/>
              <a:gd name="connsiteX14" fmla="*/ 4225697 w 4397254"/>
              <a:gd name="connsiteY14" fmla="*/ 3419902 h 4336451"/>
              <a:gd name="connsiteX15" fmla="*/ 4062935 w 4397254"/>
              <a:gd name="connsiteY15" fmla="*/ 3609295 h 4336451"/>
              <a:gd name="connsiteX16" fmla="*/ 4026361 w 4397254"/>
              <a:gd name="connsiteY16" fmla="*/ 3648304 h 4336451"/>
              <a:gd name="connsiteX17" fmla="*/ 3960411 w 4397254"/>
              <a:gd name="connsiteY17" fmla="*/ 3702417 h 4336451"/>
              <a:gd name="connsiteX18" fmla="*/ 3930096 w 4397254"/>
              <a:gd name="connsiteY18" fmla="*/ 3720145 h 4336451"/>
              <a:gd name="connsiteX19" fmla="*/ 3581683 w 4397254"/>
              <a:gd name="connsiteY19" fmla="*/ 3923972 h 4336451"/>
              <a:gd name="connsiteX20" fmla="*/ 3065181 w 4397254"/>
              <a:gd name="connsiteY20" fmla="*/ 4112732 h 4336451"/>
              <a:gd name="connsiteX21" fmla="*/ 2281419 w 4397254"/>
              <a:gd name="connsiteY21" fmla="*/ 4276486 h 4336451"/>
              <a:gd name="connsiteX22" fmla="*/ 1509106 w 4397254"/>
              <a:gd name="connsiteY22" fmla="*/ 4336355 h 4336451"/>
              <a:gd name="connsiteX23" fmla="*/ 987175 w 4397254"/>
              <a:gd name="connsiteY23" fmla="*/ 4286597 h 4336451"/>
              <a:gd name="connsiteX24" fmla="*/ 589146 w 4397254"/>
              <a:gd name="connsiteY24" fmla="*/ 4153435 h 4336451"/>
              <a:gd name="connsiteX25" fmla="*/ 309879 w 4397254"/>
              <a:gd name="connsiteY25" fmla="*/ 3953535 h 4336451"/>
              <a:gd name="connsiteX26" fmla="*/ 268865 w 4397254"/>
              <a:gd name="connsiteY26" fmla="*/ 3913607 h 4336451"/>
              <a:gd name="connsiteX27" fmla="*/ 226554 w 4397254"/>
              <a:gd name="connsiteY27" fmla="*/ 3862040 h 4336451"/>
              <a:gd name="connsiteX28" fmla="*/ 218482 w 4397254"/>
              <a:gd name="connsiteY28" fmla="*/ 3847486 h 4336451"/>
              <a:gd name="connsiteX29" fmla="*/ 164739 w 4397254"/>
              <a:gd name="connsiteY29" fmla="*/ 3765333 h 4336451"/>
              <a:gd name="connsiteX30" fmla="*/ 30218 w 4397254"/>
              <a:gd name="connsiteY30" fmla="*/ 3404051 h 4336451"/>
              <a:gd name="connsiteX31" fmla="*/ 6563 w 4397254"/>
              <a:gd name="connsiteY31" fmla="*/ 2907338 h 4336451"/>
              <a:gd name="connsiteX32" fmla="*/ 94549 w 4397254"/>
              <a:gd name="connsiteY32" fmla="*/ 2373545 h 4336451"/>
              <a:gd name="connsiteX33" fmla="*/ 517592 w 4397254"/>
              <a:gd name="connsiteY33" fmla="*/ 1199844 h 4336451"/>
              <a:gd name="connsiteX34" fmla="*/ 854449 w 4397254"/>
              <a:gd name="connsiteY34" fmla="*/ 622773 h 4336451"/>
              <a:gd name="connsiteX35" fmla="*/ 1142073 w 4397254"/>
              <a:gd name="connsiteY35" fmla="*/ 301812 h 4336451"/>
              <a:gd name="connsiteX36" fmla="*/ 1156923 w 4397254"/>
              <a:gd name="connsiteY36" fmla="*/ 285659 h 4336451"/>
              <a:gd name="connsiteX37" fmla="*/ 1219944 w 4397254"/>
              <a:gd name="connsiteY37" fmla="*/ 233949 h 4336451"/>
              <a:gd name="connsiteX38" fmla="*/ 1243132 w 4397254"/>
              <a:gd name="connsiteY38" fmla="*/ 219158 h 4336451"/>
              <a:gd name="connsiteX39" fmla="*/ 1408343 w 4397254"/>
              <a:gd name="connsiteY39" fmla="*/ 113509 h 4336451"/>
              <a:gd name="connsiteX40" fmla="*/ 1815121 w 4397254"/>
              <a:gd name="connsiteY40" fmla="*/ 1241 h 433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397254" h="4336451">
                <a:moveTo>
                  <a:pt x="1815121" y="1241"/>
                </a:moveTo>
                <a:cubicBezTo>
                  <a:pt x="1862318" y="-1137"/>
                  <a:pt x="1910189" y="-102"/>
                  <a:pt x="1958741" y="4395"/>
                </a:cubicBezTo>
                <a:cubicBezTo>
                  <a:pt x="2098628" y="17457"/>
                  <a:pt x="2231379" y="57015"/>
                  <a:pt x="2359375" y="113712"/>
                </a:cubicBezTo>
                <a:cubicBezTo>
                  <a:pt x="2513869" y="182282"/>
                  <a:pt x="2655218" y="272222"/>
                  <a:pt x="2789536" y="374021"/>
                </a:cubicBezTo>
                <a:cubicBezTo>
                  <a:pt x="2899333" y="457559"/>
                  <a:pt x="3002950" y="548021"/>
                  <a:pt x="3102571" y="643354"/>
                </a:cubicBezTo>
                <a:cubicBezTo>
                  <a:pt x="3182202" y="719351"/>
                  <a:pt x="3259630" y="797689"/>
                  <a:pt x="3332895" y="879443"/>
                </a:cubicBezTo>
                <a:cubicBezTo>
                  <a:pt x="3405797" y="960434"/>
                  <a:pt x="3476103" y="1043291"/>
                  <a:pt x="3547486" y="1125263"/>
                </a:cubicBezTo>
                <a:cubicBezTo>
                  <a:pt x="3551145" y="1129408"/>
                  <a:pt x="3555574" y="1132922"/>
                  <a:pt x="3559541" y="1136814"/>
                </a:cubicBezTo>
                <a:lnTo>
                  <a:pt x="3594844" y="1179839"/>
                </a:lnTo>
                <a:cubicBezTo>
                  <a:pt x="3599444" y="1186387"/>
                  <a:pt x="3603581" y="1193315"/>
                  <a:pt x="3608488" y="1199610"/>
                </a:cubicBezTo>
                <a:cubicBezTo>
                  <a:pt x="3695148" y="1307428"/>
                  <a:pt x="3779473" y="1417425"/>
                  <a:pt x="3859378" y="1530521"/>
                </a:cubicBezTo>
                <a:cubicBezTo>
                  <a:pt x="3956253" y="1668069"/>
                  <a:pt x="4046908" y="1809665"/>
                  <a:pt x="4127150" y="1957420"/>
                </a:cubicBezTo>
                <a:cubicBezTo>
                  <a:pt x="4203278" y="2097963"/>
                  <a:pt x="4269448" y="2242711"/>
                  <a:pt x="4318633" y="2395038"/>
                </a:cubicBezTo>
                <a:cubicBezTo>
                  <a:pt x="4364176" y="2536327"/>
                  <a:pt x="4394000" y="2680458"/>
                  <a:pt x="4397027" y="2829633"/>
                </a:cubicBezTo>
                <a:cubicBezTo>
                  <a:pt x="4401223" y="3044022"/>
                  <a:pt x="4347375" y="3241718"/>
                  <a:pt x="4225697" y="3419902"/>
                </a:cubicBezTo>
                <a:cubicBezTo>
                  <a:pt x="4178523" y="3489045"/>
                  <a:pt x="4123864" y="3551893"/>
                  <a:pt x="4062935" y="3609295"/>
                </a:cubicBezTo>
                <a:cubicBezTo>
                  <a:pt x="4050000" y="3621498"/>
                  <a:pt x="4038518" y="3635153"/>
                  <a:pt x="4026361" y="3648304"/>
                </a:cubicBezTo>
                <a:lnTo>
                  <a:pt x="3960411" y="3702417"/>
                </a:lnTo>
                <a:cubicBezTo>
                  <a:pt x="3950306" y="3708327"/>
                  <a:pt x="3939576" y="3713159"/>
                  <a:pt x="3930096" y="3720145"/>
                </a:cubicBezTo>
                <a:cubicBezTo>
                  <a:pt x="3821235" y="3800204"/>
                  <a:pt x="3704076" y="3866689"/>
                  <a:pt x="3581683" y="3923972"/>
                </a:cubicBezTo>
                <a:cubicBezTo>
                  <a:pt x="3415114" y="4001885"/>
                  <a:pt x="3241981" y="4062685"/>
                  <a:pt x="3065181" y="4112732"/>
                </a:cubicBezTo>
                <a:cubicBezTo>
                  <a:pt x="2807878" y="4185956"/>
                  <a:pt x="2545972" y="4237546"/>
                  <a:pt x="2281419" y="4276486"/>
                </a:cubicBezTo>
                <a:cubicBezTo>
                  <a:pt x="2025295" y="4314067"/>
                  <a:pt x="1768171" y="4338178"/>
                  <a:pt x="1509106" y="4336355"/>
                </a:cubicBezTo>
                <a:cubicBezTo>
                  <a:pt x="1333688" y="4334979"/>
                  <a:pt x="1159288" y="4321650"/>
                  <a:pt x="987175" y="4286597"/>
                </a:cubicBezTo>
                <a:cubicBezTo>
                  <a:pt x="848988" y="4258642"/>
                  <a:pt x="715269" y="4216963"/>
                  <a:pt x="589146" y="4153435"/>
                </a:cubicBezTo>
                <a:cubicBezTo>
                  <a:pt x="485705" y="4101209"/>
                  <a:pt x="391685" y="4035954"/>
                  <a:pt x="309879" y="3953535"/>
                </a:cubicBezTo>
                <a:cubicBezTo>
                  <a:pt x="296422" y="3939962"/>
                  <a:pt x="282631" y="3926927"/>
                  <a:pt x="268865" y="3913607"/>
                </a:cubicBezTo>
                <a:lnTo>
                  <a:pt x="226554" y="3862040"/>
                </a:lnTo>
                <a:cubicBezTo>
                  <a:pt x="223819" y="3857134"/>
                  <a:pt x="221677" y="3852011"/>
                  <a:pt x="218482" y="3847486"/>
                </a:cubicBezTo>
                <a:cubicBezTo>
                  <a:pt x="200618" y="3820062"/>
                  <a:pt x="181393" y="3793486"/>
                  <a:pt x="164739" y="3765333"/>
                </a:cubicBezTo>
                <a:cubicBezTo>
                  <a:pt x="97787" y="3653256"/>
                  <a:pt x="55417" y="3531860"/>
                  <a:pt x="30218" y="3404051"/>
                </a:cubicBezTo>
                <a:cubicBezTo>
                  <a:pt x="-2189" y="3239807"/>
                  <a:pt x="-5794" y="3073902"/>
                  <a:pt x="6563" y="2907338"/>
                </a:cubicBezTo>
                <a:cubicBezTo>
                  <a:pt x="19827" y="2726795"/>
                  <a:pt x="51054" y="2548982"/>
                  <a:pt x="94549" y="2373545"/>
                </a:cubicBezTo>
                <a:cubicBezTo>
                  <a:pt x="194967" y="1967715"/>
                  <a:pt x="339184" y="1577558"/>
                  <a:pt x="517592" y="1199844"/>
                </a:cubicBezTo>
                <a:cubicBezTo>
                  <a:pt x="613094" y="997614"/>
                  <a:pt x="722388" y="803389"/>
                  <a:pt x="854449" y="622773"/>
                </a:cubicBezTo>
                <a:cubicBezTo>
                  <a:pt x="939492" y="506147"/>
                  <a:pt x="1031609" y="395627"/>
                  <a:pt x="1142073" y="301812"/>
                </a:cubicBezTo>
                <a:cubicBezTo>
                  <a:pt x="1147644" y="296975"/>
                  <a:pt x="1152023" y="291001"/>
                  <a:pt x="1156923" y="285659"/>
                </a:cubicBezTo>
                <a:lnTo>
                  <a:pt x="1219944" y="233949"/>
                </a:lnTo>
                <a:cubicBezTo>
                  <a:pt x="1227812" y="229081"/>
                  <a:pt x="1236043" y="224975"/>
                  <a:pt x="1243132" y="219158"/>
                </a:cubicBezTo>
                <a:cubicBezTo>
                  <a:pt x="1294110" y="177594"/>
                  <a:pt x="1350030" y="143622"/>
                  <a:pt x="1408343" y="113509"/>
                </a:cubicBezTo>
                <a:cubicBezTo>
                  <a:pt x="1538001" y="46229"/>
                  <a:pt x="1673529" y="8376"/>
                  <a:pt x="1815121" y="1241"/>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32035469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4A41D-34F7-1E4E-8273-689F4B2689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DF3526-4AA9-314C-87F3-A00B013D45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E0FAB5-ECB1-4743-882B-1D56F7CD161A}"/>
              </a:ext>
            </a:extLst>
          </p:cNvPr>
          <p:cNvSpPr>
            <a:spLocks noGrp="1"/>
          </p:cNvSpPr>
          <p:nvPr>
            <p:ph type="dt" sz="half" idx="10"/>
          </p:nvPr>
        </p:nvSpPr>
        <p:spPr/>
        <p:txBody>
          <a:bodyPr/>
          <a:lstStyle/>
          <a:p>
            <a:fld id="{CC3DACA1-AF96-2949-83F1-F02691843A1A}" type="datetimeFigureOut">
              <a:rPr lang="en-US" smtClean="0"/>
              <a:t>10/9/19</a:t>
            </a:fld>
            <a:endParaRPr lang="en-US"/>
          </a:p>
        </p:txBody>
      </p:sp>
      <p:sp>
        <p:nvSpPr>
          <p:cNvPr id="5" name="Footer Placeholder 4">
            <a:extLst>
              <a:ext uri="{FF2B5EF4-FFF2-40B4-BE49-F238E27FC236}">
                <a16:creationId xmlns:a16="http://schemas.microsoft.com/office/drawing/2014/main" id="{562E2910-459A-5941-978E-F28C104AF1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EEE34C-7D8A-9B42-B431-6CB5E6A27799}"/>
              </a:ext>
            </a:extLst>
          </p:cNvPr>
          <p:cNvSpPr>
            <a:spLocks noGrp="1"/>
          </p:cNvSpPr>
          <p:nvPr>
            <p:ph type="sldNum" sz="quarter" idx="12"/>
          </p:nvPr>
        </p:nvSpPr>
        <p:spPr/>
        <p:txBody>
          <a:bodyPr/>
          <a:lstStyle/>
          <a:p>
            <a:fld id="{8C4AC8D3-AC14-084A-9F8D-56DC05B35B74}" type="slidenum">
              <a:rPr lang="en-US" smtClean="0"/>
              <a:t>‹#›</a:t>
            </a:fld>
            <a:endParaRPr lang="en-US"/>
          </a:p>
        </p:txBody>
      </p:sp>
    </p:spTree>
    <p:extLst>
      <p:ext uri="{BB962C8B-B14F-4D97-AF65-F5344CB8AC3E}">
        <p14:creationId xmlns:p14="http://schemas.microsoft.com/office/powerpoint/2010/main" val="459043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742A5-DA98-DE48-91A7-73C75C681A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9360DCF-3DFF-BA4C-9CF2-E3C577E0AA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7F7D2F-62DD-5D45-A82D-6465C0432F5B}"/>
              </a:ext>
            </a:extLst>
          </p:cNvPr>
          <p:cNvSpPr>
            <a:spLocks noGrp="1"/>
          </p:cNvSpPr>
          <p:nvPr>
            <p:ph type="dt" sz="half" idx="10"/>
          </p:nvPr>
        </p:nvSpPr>
        <p:spPr/>
        <p:txBody>
          <a:bodyPr/>
          <a:lstStyle/>
          <a:p>
            <a:fld id="{CC3DACA1-AF96-2949-83F1-F02691843A1A}" type="datetimeFigureOut">
              <a:rPr lang="en-US" smtClean="0"/>
              <a:t>10/9/19</a:t>
            </a:fld>
            <a:endParaRPr lang="en-US"/>
          </a:p>
        </p:txBody>
      </p:sp>
      <p:sp>
        <p:nvSpPr>
          <p:cNvPr id="5" name="Footer Placeholder 4">
            <a:extLst>
              <a:ext uri="{FF2B5EF4-FFF2-40B4-BE49-F238E27FC236}">
                <a16:creationId xmlns:a16="http://schemas.microsoft.com/office/drawing/2014/main" id="{CD174BA5-740D-7E4F-B76B-249F2126D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AD0109-279B-5D46-8F6B-A39FB723A630}"/>
              </a:ext>
            </a:extLst>
          </p:cNvPr>
          <p:cNvSpPr>
            <a:spLocks noGrp="1"/>
          </p:cNvSpPr>
          <p:nvPr>
            <p:ph type="sldNum" sz="quarter" idx="12"/>
          </p:nvPr>
        </p:nvSpPr>
        <p:spPr/>
        <p:txBody>
          <a:bodyPr/>
          <a:lstStyle/>
          <a:p>
            <a:fld id="{8C4AC8D3-AC14-084A-9F8D-56DC05B35B74}" type="slidenum">
              <a:rPr lang="en-US" smtClean="0"/>
              <a:t>‹#›</a:t>
            </a:fld>
            <a:endParaRPr lang="en-US"/>
          </a:p>
        </p:txBody>
      </p:sp>
    </p:spTree>
    <p:extLst>
      <p:ext uri="{BB962C8B-B14F-4D97-AF65-F5344CB8AC3E}">
        <p14:creationId xmlns:p14="http://schemas.microsoft.com/office/powerpoint/2010/main" val="2905107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A83F8-F43B-2E4D-944D-0D73199689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808C0F-CEE2-6B4B-8FB8-3FE914E846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3EE3D3-013B-7B47-B255-4F61D1DE32F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4A9C76-EE09-454C-8E5B-71DBEC7BF8EB}"/>
              </a:ext>
            </a:extLst>
          </p:cNvPr>
          <p:cNvSpPr>
            <a:spLocks noGrp="1"/>
          </p:cNvSpPr>
          <p:nvPr>
            <p:ph type="dt" sz="half" idx="10"/>
          </p:nvPr>
        </p:nvSpPr>
        <p:spPr/>
        <p:txBody>
          <a:bodyPr/>
          <a:lstStyle/>
          <a:p>
            <a:fld id="{CC3DACA1-AF96-2949-83F1-F02691843A1A}" type="datetimeFigureOut">
              <a:rPr lang="en-US" smtClean="0"/>
              <a:t>10/9/19</a:t>
            </a:fld>
            <a:endParaRPr lang="en-US"/>
          </a:p>
        </p:txBody>
      </p:sp>
      <p:sp>
        <p:nvSpPr>
          <p:cNvPr id="6" name="Footer Placeholder 5">
            <a:extLst>
              <a:ext uri="{FF2B5EF4-FFF2-40B4-BE49-F238E27FC236}">
                <a16:creationId xmlns:a16="http://schemas.microsoft.com/office/drawing/2014/main" id="{C186408B-5E8F-5D45-904B-0F888DBA7D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42D5B2-CBFD-3E4C-B74F-D4542E44D644}"/>
              </a:ext>
            </a:extLst>
          </p:cNvPr>
          <p:cNvSpPr>
            <a:spLocks noGrp="1"/>
          </p:cNvSpPr>
          <p:nvPr>
            <p:ph type="sldNum" sz="quarter" idx="12"/>
          </p:nvPr>
        </p:nvSpPr>
        <p:spPr/>
        <p:txBody>
          <a:bodyPr/>
          <a:lstStyle/>
          <a:p>
            <a:fld id="{8C4AC8D3-AC14-084A-9F8D-56DC05B35B74}" type="slidenum">
              <a:rPr lang="en-US" smtClean="0"/>
              <a:t>‹#›</a:t>
            </a:fld>
            <a:endParaRPr lang="en-US"/>
          </a:p>
        </p:txBody>
      </p:sp>
    </p:spTree>
    <p:extLst>
      <p:ext uri="{BB962C8B-B14F-4D97-AF65-F5344CB8AC3E}">
        <p14:creationId xmlns:p14="http://schemas.microsoft.com/office/powerpoint/2010/main" val="2656511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E13C3-0FB7-394C-AE9D-96E85DC3EA4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1E84E2A-08E6-B74D-B873-7EB4A98092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0D22C95-C4B2-8C4A-949A-2433B8DEC9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5A2827-DD31-D24E-BC9B-9A8DB1FCEC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41DE149-211A-5247-9661-8A40489E948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E64D132-C226-6F4C-B5B6-0A2D4BCB05C8}"/>
              </a:ext>
            </a:extLst>
          </p:cNvPr>
          <p:cNvSpPr>
            <a:spLocks noGrp="1"/>
          </p:cNvSpPr>
          <p:nvPr>
            <p:ph type="dt" sz="half" idx="10"/>
          </p:nvPr>
        </p:nvSpPr>
        <p:spPr/>
        <p:txBody>
          <a:bodyPr/>
          <a:lstStyle/>
          <a:p>
            <a:fld id="{CC3DACA1-AF96-2949-83F1-F02691843A1A}" type="datetimeFigureOut">
              <a:rPr lang="en-US" smtClean="0"/>
              <a:t>10/9/19</a:t>
            </a:fld>
            <a:endParaRPr lang="en-US"/>
          </a:p>
        </p:txBody>
      </p:sp>
      <p:sp>
        <p:nvSpPr>
          <p:cNvPr id="8" name="Footer Placeholder 7">
            <a:extLst>
              <a:ext uri="{FF2B5EF4-FFF2-40B4-BE49-F238E27FC236}">
                <a16:creationId xmlns:a16="http://schemas.microsoft.com/office/drawing/2014/main" id="{4799C7DF-8FC4-834B-A3FA-5E8641A96B6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7C13EF1-F990-4148-89B4-CEF1BD0BA3F9}"/>
              </a:ext>
            </a:extLst>
          </p:cNvPr>
          <p:cNvSpPr>
            <a:spLocks noGrp="1"/>
          </p:cNvSpPr>
          <p:nvPr>
            <p:ph type="sldNum" sz="quarter" idx="12"/>
          </p:nvPr>
        </p:nvSpPr>
        <p:spPr/>
        <p:txBody>
          <a:bodyPr/>
          <a:lstStyle/>
          <a:p>
            <a:fld id="{8C4AC8D3-AC14-084A-9F8D-56DC05B35B74}" type="slidenum">
              <a:rPr lang="en-US" smtClean="0"/>
              <a:t>‹#›</a:t>
            </a:fld>
            <a:endParaRPr lang="en-US"/>
          </a:p>
        </p:txBody>
      </p:sp>
    </p:spTree>
    <p:extLst>
      <p:ext uri="{BB962C8B-B14F-4D97-AF65-F5344CB8AC3E}">
        <p14:creationId xmlns:p14="http://schemas.microsoft.com/office/powerpoint/2010/main" val="538027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8832E-4D66-4544-91E9-0C8716F3A86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0A8194B-B0F7-524F-A27E-2E2705EB9E70}"/>
              </a:ext>
            </a:extLst>
          </p:cNvPr>
          <p:cNvSpPr>
            <a:spLocks noGrp="1"/>
          </p:cNvSpPr>
          <p:nvPr>
            <p:ph type="dt" sz="half" idx="10"/>
          </p:nvPr>
        </p:nvSpPr>
        <p:spPr/>
        <p:txBody>
          <a:bodyPr/>
          <a:lstStyle/>
          <a:p>
            <a:fld id="{CC3DACA1-AF96-2949-83F1-F02691843A1A}" type="datetimeFigureOut">
              <a:rPr lang="en-US" smtClean="0"/>
              <a:t>10/9/19</a:t>
            </a:fld>
            <a:endParaRPr lang="en-US"/>
          </a:p>
        </p:txBody>
      </p:sp>
      <p:sp>
        <p:nvSpPr>
          <p:cNvPr id="4" name="Footer Placeholder 3">
            <a:extLst>
              <a:ext uri="{FF2B5EF4-FFF2-40B4-BE49-F238E27FC236}">
                <a16:creationId xmlns:a16="http://schemas.microsoft.com/office/drawing/2014/main" id="{1DA43768-1172-5741-AD6A-92BE72E12D3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30EFA6-A9F0-D04D-94F4-B77453F97649}"/>
              </a:ext>
            </a:extLst>
          </p:cNvPr>
          <p:cNvSpPr>
            <a:spLocks noGrp="1"/>
          </p:cNvSpPr>
          <p:nvPr>
            <p:ph type="sldNum" sz="quarter" idx="12"/>
          </p:nvPr>
        </p:nvSpPr>
        <p:spPr/>
        <p:txBody>
          <a:bodyPr/>
          <a:lstStyle/>
          <a:p>
            <a:fld id="{8C4AC8D3-AC14-084A-9F8D-56DC05B35B74}" type="slidenum">
              <a:rPr lang="en-US" smtClean="0"/>
              <a:t>‹#›</a:t>
            </a:fld>
            <a:endParaRPr lang="en-US"/>
          </a:p>
        </p:txBody>
      </p:sp>
    </p:spTree>
    <p:extLst>
      <p:ext uri="{BB962C8B-B14F-4D97-AF65-F5344CB8AC3E}">
        <p14:creationId xmlns:p14="http://schemas.microsoft.com/office/powerpoint/2010/main" val="1305996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34B01A-12B5-B549-BDFC-48BC0D2B5617}"/>
              </a:ext>
            </a:extLst>
          </p:cNvPr>
          <p:cNvSpPr>
            <a:spLocks noGrp="1"/>
          </p:cNvSpPr>
          <p:nvPr>
            <p:ph type="dt" sz="half" idx="10"/>
          </p:nvPr>
        </p:nvSpPr>
        <p:spPr/>
        <p:txBody>
          <a:bodyPr/>
          <a:lstStyle/>
          <a:p>
            <a:fld id="{CC3DACA1-AF96-2949-83F1-F02691843A1A}" type="datetimeFigureOut">
              <a:rPr lang="en-US" smtClean="0"/>
              <a:t>10/9/19</a:t>
            </a:fld>
            <a:endParaRPr lang="en-US"/>
          </a:p>
        </p:txBody>
      </p:sp>
      <p:sp>
        <p:nvSpPr>
          <p:cNvPr id="3" name="Footer Placeholder 2">
            <a:extLst>
              <a:ext uri="{FF2B5EF4-FFF2-40B4-BE49-F238E27FC236}">
                <a16:creationId xmlns:a16="http://schemas.microsoft.com/office/drawing/2014/main" id="{B6AB5C15-2C8D-2A4C-B04E-2DED8F5FF8A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99C6DA-7FDD-9F4B-AB3E-6E4E6E68102E}"/>
              </a:ext>
            </a:extLst>
          </p:cNvPr>
          <p:cNvSpPr>
            <a:spLocks noGrp="1"/>
          </p:cNvSpPr>
          <p:nvPr>
            <p:ph type="sldNum" sz="quarter" idx="12"/>
          </p:nvPr>
        </p:nvSpPr>
        <p:spPr/>
        <p:txBody>
          <a:bodyPr/>
          <a:lstStyle/>
          <a:p>
            <a:fld id="{8C4AC8D3-AC14-084A-9F8D-56DC05B35B74}" type="slidenum">
              <a:rPr lang="en-US" smtClean="0"/>
              <a:t>‹#›</a:t>
            </a:fld>
            <a:endParaRPr lang="en-US"/>
          </a:p>
        </p:txBody>
      </p:sp>
    </p:spTree>
    <p:extLst>
      <p:ext uri="{BB962C8B-B14F-4D97-AF65-F5344CB8AC3E}">
        <p14:creationId xmlns:p14="http://schemas.microsoft.com/office/powerpoint/2010/main" val="2448576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7113B-9A13-F54C-ACAB-EBD16B4DB2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5E72B1F-62EC-3F4F-BB7B-689E395AE3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101104-49AB-F54A-BA06-CAE3DF829B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35A2A9-159D-C74F-9431-DCB8375CCC55}"/>
              </a:ext>
            </a:extLst>
          </p:cNvPr>
          <p:cNvSpPr>
            <a:spLocks noGrp="1"/>
          </p:cNvSpPr>
          <p:nvPr>
            <p:ph type="dt" sz="half" idx="10"/>
          </p:nvPr>
        </p:nvSpPr>
        <p:spPr/>
        <p:txBody>
          <a:bodyPr/>
          <a:lstStyle/>
          <a:p>
            <a:fld id="{CC3DACA1-AF96-2949-83F1-F02691843A1A}" type="datetimeFigureOut">
              <a:rPr lang="en-US" smtClean="0"/>
              <a:t>10/9/19</a:t>
            </a:fld>
            <a:endParaRPr lang="en-US"/>
          </a:p>
        </p:txBody>
      </p:sp>
      <p:sp>
        <p:nvSpPr>
          <p:cNvPr id="6" name="Footer Placeholder 5">
            <a:extLst>
              <a:ext uri="{FF2B5EF4-FFF2-40B4-BE49-F238E27FC236}">
                <a16:creationId xmlns:a16="http://schemas.microsoft.com/office/drawing/2014/main" id="{61E7DA44-0D9B-DF4E-A42E-57F9049A12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EC1613-4236-944B-AE5F-67BC08AEFD43}"/>
              </a:ext>
            </a:extLst>
          </p:cNvPr>
          <p:cNvSpPr>
            <a:spLocks noGrp="1"/>
          </p:cNvSpPr>
          <p:nvPr>
            <p:ph type="sldNum" sz="quarter" idx="12"/>
          </p:nvPr>
        </p:nvSpPr>
        <p:spPr/>
        <p:txBody>
          <a:bodyPr/>
          <a:lstStyle/>
          <a:p>
            <a:fld id="{8C4AC8D3-AC14-084A-9F8D-56DC05B35B74}" type="slidenum">
              <a:rPr lang="en-US" smtClean="0"/>
              <a:t>‹#›</a:t>
            </a:fld>
            <a:endParaRPr lang="en-US"/>
          </a:p>
        </p:txBody>
      </p:sp>
    </p:spTree>
    <p:extLst>
      <p:ext uri="{BB962C8B-B14F-4D97-AF65-F5344CB8AC3E}">
        <p14:creationId xmlns:p14="http://schemas.microsoft.com/office/powerpoint/2010/main" val="3027847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C1877-C371-A44F-8679-D456A43761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062E-55D5-0C42-8B49-939701E923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1AB26A-D188-564D-B7A7-AEAB127CF4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74BB23-E810-E64A-B1F7-2993881951F8}"/>
              </a:ext>
            </a:extLst>
          </p:cNvPr>
          <p:cNvSpPr>
            <a:spLocks noGrp="1"/>
          </p:cNvSpPr>
          <p:nvPr>
            <p:ph type="dt" sz="half" idx="10"/>
          </p:nvPr>
        </p:nvSpPr>
        <p:spPr/>
        <p:txBody>
          <a:bodyPr/>
          <a:lstStyle/>
          <a:p>
            <a:fld id="{CC3DACA1-AF96-2949-83F1-F02691843A1A}" type="datetimeFigureOut">
              <a:rPr lang="en-US" smtClean="0"/>
              <a:t>10/9/19</a:t>
            </a:fld>
            <a:endParaRPr lang="en-US"/>
          </a:p>
        </p:txBody>
      </p:sp>
      <p:sp>
        <p:nvSpPr>
          <p:cNvPr id="6" name="Footer Placeholder 5">
            <a:extLst>
              <a:ext uri="{FF2B5EF4-FFF2-40B4-BE49-F238E27FC236}">
                <a16:creationId xmlns:a16="http://schemas.microsoft.com/office/drawing/2014/main" id="{6E22655D-97BF-9640-9369-27C9743A12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3AD723-D75C-FC48-A07D-8005574B3CC0}"/>
              </a:ext>
            </a:extLst>
          </p:cNvPr>
          <p:cNvSpPr>
            <a:spLocks noGrp="1"/>
          </p:cNvSpPr>
          <p:nvPr>
            <p:ph type="sldNum" sz="quarter" idx="12"/>
          </p:nvPr>
        </p:nvSpPr>
        <p:spPr/>
        <p:txBody>
          <a:bodyPr/>
          <a:lstStyle/>
          <a:p>
            <a:fld id="{8C4AC8D3-AC14-084A-9F8D-56DC05B35B74}" type="slidenum">
              <a:rPr lang="en-US" smtClean="0"/>
              <a:t>‹#›</a:t>
            </a:fld>
            <a:endParaRPr lang="en-US"/>
          </a:p>
        </p:txBody>
      </p:sp>
    </p:spTree>
    <p:extLst>
      <p:ext uri="{BB962C8B-B14F-4D97-AF65-F5344CB8AC3E}">
        <p14:creationId xmlns:p14="http://schemas.microsoft.com/office/powerpoint/2010/main" val="2511215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FF0E1B-91C5-0545-B7DE-E50227F6FF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CC2AC3-86C2-9F40-95B6-4F169DAA1E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D7D210-4E51-A34C-9DCE-16158F2636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3DACA1-AF96-2949-83F1-F02691843A1A}" type="datetimeFigureOut">
              <a:rPr lang="en-US" smtClean="0"/>
              <a:t>10/9/19</a:t>
            </a:fld>
            <a:endParaRPr lang="en-US"/>
          </a:p>
        </p:txBody>
      </p:sp>
      <p:sp>
        <p:nvSpPr>
          <p:cNvPr id="5" name="Footer Placeholder 4">
            <a:extLst>
              <a:ext uri="{FF2B5EF4-FFF2-40B4-BE49-F238E27FC236}">
                <a16:creationId xmlns:a16="http://schemas.microsoft.com/office/drawing/2014/main" id="{9A90AAAF-5E20-F940-86B7-224E24604B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835F735-D806-FA4F-8A31-6637E1A095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4AC8D3-AC14-084A-9F8D-56DC05B35B74}" type="slidenum">
              <a:rPr lang="en-US" smtClean="0"/>
              <a:t>‹#›</a:t>
            </a:fld>
            <a:endParaRPr lang="en-US"/>
          </a:p>
        </p:txBody>
      </p:sp>
    </p:spTree>
    <p:extLst>
      <p:ext uri="{BB962C8B-B14F-4D97-AF65-F5344CB8AC3E}">
        <p14:creationId xmlns:p14="http://schemas.microsoft.com/office/powerpoint/2010/main" val="18849519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1.xml"/><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7.xml"/><Relationship Id="rId7" Type="http://schemas.openxmlformats.org/officeDocument/2006/relationships/image" Target="../media/image8.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46DC96-2664-1141-9E72-28381EBAA36C}"/>
              </a:ext>
            </a:extLst>
          </p:cNvPr>
          <p:cNvPicPr>
            <a:picLocks noChangeAspect="1"/>
          </p:cNvPicPr>
          <p:nvPr/>
        </p:nvPicPr>
        <p:blipFill>
          <a:blip r:embed="rId2"/>
          <a:stretch>
            <a:fillRect/>
          </a:stretch>
        </p:blipFill>
        <p:spPr>
          <a:xfrm>
            <a:off x="5607374" y="0"/>
            <a:ext cx="6584625" cy="5741043"/>
          </a:xfrm>
          <a:prstGeom prst="rect">
            <a:avLst/>
          </a:prstGeom>
        </p:spPr>
      </p:pic>
      <p:pic>
        <p:nvPicPr>
          <p:cNvPr id="5" name="Picture 4">
            <a:extLst>
              <a:ext uri="{FF2B5EF4-FFF2-40B4-BE49-F238E27FC236}">
                <a16:creationId xmlns:a16="http://schemas.microsoft.com/office/drawing/2014/main" id="{328102C4-7014-7141-9DD0-0AB4CD6EB6D9}"/>
              </a:ext>
            </a:extLst>
          </p:cNvPr>
          <p:cNvPicPr>
            <a:picLocks noChangeAspect="1"/>
          </p:cNvPicPr>
          <p:nvPr/>
        </p:nvPicPr>
        <p:blipFill>
          <a:blip r:embed="rId3"/>
          <a:stretch>
            <a:fillRect/>
          </a:stretch>
        </p:blipFill>
        <p:spPr>
          <a:xfrm flipH="1">
            <a:off x="4074755" y="0"/>
            <a:ext cx="7283402" cy="6858000"/>
          </a:xfrm>
          <a:prstGeom prst="rect">
            <a:avLst/>
          </a:prstGeom>
        </p:spPr>
      </p:pic>
      <p:pic>
        <p:nvPicPr>
          <p:cNvPr id="6" name="Picture 5">
            <a:extLst>
              <a:ext uri="{FF2B5EF4-FFF2-40B4-BE49-F238E27FC236}">
                <a16:creationId xmlns:a16="http://schemas.microsoft.com/office/drawing/2014/main" id="{A12E5804-FB08-BA47-951B-BF86B6AF3189}"/>
              </a:ext>
            </a:extLst>
          </p:cNvPr>
          <p:cNvPicPr>
            <a:picLocks noChangeAspect="1"/>
          </p:cNvPicPr>
          <p:nvPr/>
        </p:nvPicPr>
        <p:blipFill>
          <a:blip r:embed="rId4"/>
          <a:stretch>
            <a:fillRect/>
          </a:stretch>
        </p:blipFill>
        <p:spPr>
          <a:xfrm rot="19246888">
            <a:off x="-864617" y="4284242"/>
            <a:ext cx="4321606" cy="4536889"/>
          </a:xfrm>
          <a:prstGeom prst="rect">
            <a:avLst/>
          </a:prstGeom>
        </p:spPr>
      </p:pic>
      <p:sp>
        <p:nvSpPr>
          <p:cNvPr id="7" name="TextBox 6">
            <a:extLst>
              <a:ext uri="{FF2B5EF4-FFF2-40B4-BE49-F238E27FC236}">
                <a16:creationId xmlns:a16="http://schemas.microsoft.com/office/drawing/2014/main" id="{FC4AB326-5F5B-1C41-976E-9F4AF72D8911}"/>
              </a:ext>
            </a:extLst>
          </p:cNvPr>
          <p:cNvSpPr txBox="1"/>
          <p:nvPr/>
        </p:nvSpPr>
        <p:spPr>
          <a:xfrm>
            <a:off x="126204" y="1019355"/>
            <a:ext cx="5810954" cy="1600438"/>
          </a:xfrm>
          <a:prstGeom prst="rect">
            <a:avLst/>
          </a:prstGeom>
          <a:noFill/>
        </p:spPr>
        <p:txBody>
          <a:bodyPr wrap="square" rtlCol="0">
            <a:spAutoFit/>
          </a:bodyPr>
          <a:lstStyle/>
          <a:p>
            <a:r>
              <a:rPr lang="en-US" dirty="0">
                <a:solidFill>
                  <a:srgbClr val="2672E7"/>
                </a:solidFill>
                <a:latin typeface="Gotham Light" pitchFamily="2" charset="0"/>
              </a:rPr>
              <a:t>World Happiness Report Dataset</a:t>
            </a:r>
          </a:p>
          <a:p>
            <a:r>
              <a:rPr lang="en-US" sz="4000" b="1" dirty="0">
                <a:solidFill>
                  <a:srgbClr val="073372"/>
                </a:solidFill>
                <a:latin typeface="Gotham Bold" panose="02000604040000020004" pitchFamily="2" charset="0"/>
              </a:rPr>
              <a:t>Data Visualization and Prediction</a:t>
            </a:r>
          </a:p>
        </p:txBody>
      </p:sp>
      <p:sp>
        <p:nvSpPr>
          <p:cNvPr id="8" name="TextBox 7">
            <a:extLst>
              <a:ext uri="{FF2B5EF4-FFF2-40B4-BE49-F238E27FC236}">
                <a16:creationId xmlns:a16="http://schemas.microsoft.com/office/drawing/2014/main" id="{492B228B-E741-9E4A-BCDE-B49D859CC092}"/>
              </a:ext>
            </a:extLst>
          </p:cNvPr>
          <p:cNvSpPr txBox="1"/>
          <p:nvPr/>
        </p:nvSpPr>
        <p:spPr>
          <a:xfrm>
            <a:off x="233652" y="6113542"/>
            <a:ext cx="2603277" cy="646331"/>
          </a:xfrm>
          <a:prstGeom prst="rect">
            <a:avLst/>
          </a:prstGeom>
          <a:noFill/>
        </p:spPr>
        <p:txBody>
          <a:bodyPr wrap="none" rtlCol="0">
            <a:spAutoFit/>
          </a:bodyPr>
          <a:lstStyle/>
          <a:p>
            <a:r>
              <a:rPr lang="en-US" sz="1200" spc="300" dirty="0">
                <a:solidFill>
                  <a:schemeClr val="bg1"/>
                </a:solidFill>
                <a:latin typeface="Gotham Book" panose="02000604040000020004" pitchFamily="2" charset="0"/>
              </a:rPr>
              <a:t>DONE BY: XIAO YANG</a:t>
            </a:r>
          </a:p>
          <a:p>
            <a:r>
              <a:rPr lang="en-US" sz="1200" spc="300" dirty="0">
                <a:solidFill>
                  <a:schemeClr val="bg1"/>
                </a:solidFill>
                <a:latin typeface="Gotham Book" panose="02000604040000020004" pitchFamily="2" charset="0"/>
              </a:rPr>
              <a:t>WONG CHUN FOONG</a:t>
            </a:r>
          </a:p>
          <a:p>
            <a:r>
              <a:rPr lang="en-US" sz="1200" spc="300">
                <a:solidFill>
                  <a:schemeClr val="bg1"/>
                </a:solidFill>
                <a:latin typeface="Gotham Book" panose="02000604040000020004" pitchFamily="2" charset="0"/>
              </a:rPr>
              <a:t>KEANE NGUYEN</a:t>
            </a:r>
            <a:endParaRPr lang="en-US" sz="1200" spc="300" dirty="0">
              <a:solidFill>
                <a:schemeClr val="bg1"/>
              </a:solidFill>
              <a:latin typeface="Gotham Book" panose="02000604040000020004" pitchFamily="2" charset="0"/>
            </a:endParaRPr>
          </a:p>
        </p:txBody>
      </p:sp>
      <p:sp>
        <p:nvSpPr>
          <p:cNvPr id="9" name="TextBox 8">
            <a:extLst>
              <a:ext uri="{FF2B5EF4-FFF2-40B4-BE49-F238E27FC236}">
                <a16:creationId xmlns:a16="http://schemas.microsoft.com/office/drawing/2014/main" id="{636B6DEE-4743-9C42-BD5F-2FD66B16A90F}"/>
              </a:ext>
            </a:extLst>
          </p:cNvPr>
          <p:cNvSpPr txBox="1"/>
          <p:nvPr/>
        </p:nvSpPr>
        <p:spPr>
          <a:xfrm>
            <a:off x="247890" y="3258598"/>
            <a:ext cx="4695388" cy="584775"/>
          </a:xfrm>
          <a:prstGeom prst="rect">
            <a:avLst/>
          </a:prstGeom>
          <a:noFill/>
        </p:spPr>
        <p:txBody>
          <a:bodyPr wrap="none" rtlCol="0">
            <a:spAutoFit/>
          </a:bodyPr>
          <a:lstStyle/>
          <a:p>
            <a:r>
              <a:rPr lang="en-US" sz="1600" spc="300" dirty="0">
                <a:solidFill>
                  <a:schemeClr val="bg1">
                    <a:lumMod val="50000"/>
                  </a:schemeClr>
                </a:solidFill>
                <a:latin typeface="Gotham Book" panose="02000604040000020004" pitchFamily="2" charset="0"/>
              </a:rPr>
              <a:t>CZ1015 INTRO TO DATA SCIENCE</a:t>
            </a:r>
          </a:p>
          <a:p>
            <a:r>
              <a:rPr lang="en-US" sz="1600" spc="300" dirty="0">
                <a:solidFill>
                  <a:schemeClr val="bg1">
                    <a:lumMod val="50000"/>
                  </a:schemeClr>
                </a:solidFill>
                <a:latin typeface="Gotham Book" panose="02000604040000020004" pitchFamily="2" charset="0"/>
              </a:rPr>
              <a:t>MINI-PROJECT PRESENTATION</a:t>
            </a:r>
          </a:p>
        </p:txBody>
      </p:sp>
    </p:spTree>
    <p:extLst>
      <p:ext uri="{BB962C8B-B14F-4D97-AF65-F5344CB8AC3E}">
        <p14:creationId xmlns:p14="http://schemas.microsoft.com/office/powerpoint/2010/main" val="42153546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F65FDFB-6AD5-0145-AF65-D8406C4A3F15}"/>
              </a:ext>
            </a:extLst>
          </p:cNvPr>
          <p:cNvGrpSpPr/>
          <p:nvPr/>
        </p:nvGrpSpPr>
        <p:grpSpPr>
          <a:xfrm>
            <a:off x="423106" y="652783"/>
            <a:ext cx="4478678" cy="969416"/>
            <a:chOff x="3913414" y="652783"/>
            <a:chExt cx="3684814" cy="969416"/>
          </a:xfrm>
        </p:grpSpPr>
        <p:sp>
          <p:nvSpPr>
            <p:cNvPr id="3" name="TextBox 2">
              <a:extLst>
                <a:ext uri="{FF2B5EF4-FFF2-40B4-BE49-F238E27FC236}">
                  <a16:creationId xmlns:a16="http://schemas.microsoft.com/office/drawing/2014/main" id="{2A541424-BBB4-EA49-84E4-2052668AEC83}"/>
                </a:ext>
              </a:extLst>
            </p:cNvPr>
            <p:cNvSpPr txBox="1"/>
            <p:nvPr/>
          </p:nvSpPr>
          <p:spPr>
            <a:xfrm>
              <a:off x="3913414" y="652783"/>
              <a:ext cx="3684814" cy="892552"/>
            </a:xfrm>
            <a:prstGeom prst="rect">
              <a:avLst/>
            </a:prstGeom>
            <a:noFill/>
          </p:spPr>
          <p:txBody>
            <a:bodyPr wrap="square" lIns="0" tIns="0" rIns="0" bIns="0" rtlCol="0">
              <a:spAutoFit/>
            </a:bodyPr>
            <a:lstStyle/>
            <a:p>
              <a:r>
                <a:rPr lang="en-US" spc="200" dirty="0">
                  <a:solidFill>
                    <a:srgbClr val="2672E7"/>
                  </a:solidFill>
                  <a:latin typeface="Gotham Book" panose="02000604040000020004" pitchFamily="2" charset="0"/>
                  <a:ea typeface="Titillium" charset="0"/>
                  <a:cs typeface="Poppins" pitchFamily="2" charset="77"/>
                </a:rPr>
                <a:t>Now, let’s take a look at our…</a:t>
              </a:r>
              <a:endParaRPr lang="en-US" dirty="0">
                <a:solidFill>
                  <a:srgbClr val="2672E7"/>
                </a:solidFill>
                <a:latin typeface="Gotham Book" panose="02000604040000020004" pitchFamily="2" charset="0"/>
                <a:cs typeface="Poppins" pitchFamily="2" charset="77"/>
              </a:endParaRPr>
            </a:p>
            <a:p>
              <a:r>
                <a:rPr lang="en-US" sz="4000" b="1" dirty="0">
                  <a:solidFill>
                    <a:srgbClr val="073372"/>
                  </a:solidFill>
                  <a:latin typeface="Gotham Bold" panose="02000604040000020004" pitchFamily="2" charset="0"/>
                  <a:cs typeface="Poppins" pitchFamily="2" charset="77"/>
                </a:rPr>
                <a:t>Prediction</a:t>
              </a:r>
            </a:p>
          </p:txBody>
        </p:sp>
        <p:cxnSp>
          <p:nvCxnSpPr>
            <p:cNvPr id="4" name="Straight Connector 3">
              <a:extLst>
                <a:ext uri="{FF2B5EF4-FFF2-40B4-BE49-F238E27FC236}">
                  <a16:creationId xmlns:a16="http://schemas.microsoft.com/office/drawing/2014/main" id="{ED1D51D3-7641-2242-B96E-25600945D13A}"/>
                </a:ext>
              </a:extLst>
            </p:cNvPr>
            <p:cNvCxnSpPr/>
            <p:nvPr/>
          </p:nvCxnSpPr>
          <p:spPr>
            <a:xfrm>
              <a:off x="3933327" y="1622199"/>
              <a:ext cx="691243" cy="0"/>
            </a:xfrm>
            <a:prstGeom prst="line">
              <a:avLst/>
            </a:prstGeom>
            <a:ln w="25400">
              <a:gradFill>
                <a:gsLst>
                  <a:gs pos="0">
                    <a:srgbClr val="09307C"/>
                  </a:gs>
                  <a:gs pos="99000">
                    <a:srgbClr val="15D2FD"/>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823DC271-5FA7-2B4C-A5B9-E4727E6B8922}"/>
              </a:ext>
            </a:extLst>
          </p:cNvPr>
          <p:cNvGrpSpPr/>
          <p:nvPr/>
        </p:nvGrpSpPr>
        <p:grpSpPr>
          <a:xfrm>
            <a:off x="-76415" y="6521025"/>
            <a:ext cx="11992596" cy="315123"/>
            <a:chOff x="-92703" y="4079596"/>
            <a:chExt cx="11992596" cy="315123"/>
          </a:xfrm>
        </p:grpSpPr>
        <p:sp>
          <p:nvSpPr>
            <p:cNvPr id="6" name="TextBox 5">
              <a:extLst>
                <a:ext uri="{FF2B5EF4-FFF2-40B4-BE49-F238E27FC236}">
                  <a16:creationId xmlns:a16="http://schemas.microsoft.com/office/drawing/2014/main" id="{A83313EE-CA6A-DD42-960D-B0C8A7249407}"/>
                </a:ext>
              </a:extLst>
            </p:cNvPr>
            <p:cNvSpPr txBox="1"/>
            <p:nvPr/>
          </p:nvSpPr>
          <p:spPr>
            <a:xfrm>
              <a:off x="-92703" y="4079599"/>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Background</a:t>
              </a:r>
            </a:p>
          </p:txBody>
        </p:sp>
        <p:sp>
          <p:nvSpPr>
            <p:cNvPr id="7" name="TextBox 6">
              <a:extLst>
                <a:ext uri="{FF2B5EF4-FFF2-40B4-BE49-F238E27FC236}">
                  <a16:creationId xmlns:a16="http://schemas.microsoft.com/office/drawing/2014/main" id="{50091904-416F-3547-9C8E-0AF409393B41}"/>
                </a:ext>
              </a:extLst>
            </p:cNvPr>
            <p:cNvSpPr txBox="1"/>
            <p:nvPr/>
          </p:nvSpPr>
          <p:spPr>
            <a:xfrm>
              <a:off x="4182191" y="4086942"/>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Analysis</a:t>
              </a:r>
            </a:p>
          </p:txBody>
        </p:sp>
        <p:sp>
          <p:nvSpPr>
            <p:cNvPr id="8" name="TextBox 7">
              <a:extLst>
                <a:ext uri="{FF2B5EF4-FFF2-40B4-BE49-F238E27FC236}">
                  <a16:creationId xmlns:a16="http://schemas.microsoft.com/office/drawing/2014/main" id="{30A0A08A-2BC8-174C-8190-EE3957891D6E}"/>
                </a:ext>
              </a:extLst>
            </p:cNvPr>
            <p:cNvSpPr txBox="1"/>
            <p:nvPr/>
          </p:nvSpPr>
          <p:spPr>
            <a:xfrm>
              <a:off x="2019569" y="4079596"/>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Visualization</a:t>
              </a:r>
            </a:p>
          </p:txBody>
        </p:sp>
        <p:sp>
          <p:nvSpPr>
            <p:cNvPr id="9" name="TextBox 8">
              <a:extLst>
                <a:ext uri="{FF2B5EF4-FFF2-40B4-BE49-F238E27FC236}">
                  <a16:creationId xmlns:a16="http://schemas.microsoft.com/office/drawing/2014/main" id="{ABE2F6B2-0EC1-8544-8C91-E229CBC5206C}"/>
                </a:ext>
              </a:extLst>
            </p:cNvPr>
            <p:cNvSpPr txBox="1"/>
            <p:nvPr/>
          </p:nvSpPr>
          <p:spPr>
            <a:xfrm>
              <a:off x="10553840"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Conclusion</a:t>
              </a:r>
            </a:p>
          </p:txBody>
        </p:sp>
        <p:sp>
          <p:nvSpPr>
            <p:cNvPr id="10" name="TextBox 9">
              <a:extLst>
                <a:ext uri="{FF2B5EF4-FFF2-40B4-BE49-F238E27FC236}">
                  <a16:creationId xmlns:a16="http://schemas.microsoft.com/office/drawing/2014/main" id="{0CE6E672-4531-CA48-8078-E5559C9B76E6}"/>
                </a:ext>
              </a:extLst>
            </p:cNvPr>
            <p:cNvSpPr txBox="1"/>
            <p:nvPr/>
          </p:nvSpPr>
          <p:spPr>
            <a:xfrm>
              <a:off x="7903784" y="4079596"/>
              <a:ext cx="1725047" cy="307777"/>
            </a:xfrm>
            <a:prstGeom prst="rect">
              <a:avLst/>
            </a:prstGeom>
            <a:noFill/>
          </p:spPr>
          <p:txBody>
            <a:bodyPr wrap="square" rtlCol="0">
              <a:spAutoFit/>
            </a:bodyPr>
            <a:lstStyle/>
            <a:p>
              <a:pPr algn="ctr"/>
              <a:r>
                <a:rPr lang="en-US" sz="1400" b="1" dirty="0">
                  <a:latin typeface="Poppins" pitchFamily="2" charset="77"/>
                  <a:cs typeface="Poppins" pitchFamily="2" charset="77"/>
                </a:rPr>
                <a:t>Outcome</a:t>
              </a:r>
            </a:p>
          </p:txBody>
        </p:sp>
      </p:grpSp>
      <p:cxnSp>
        <p:nvCxnSpPr>
          <p:cNvPr id="11" name="Straight Connector 28">
            <a:extLst>
              <a:ext uri="{FF2B5EF4-FFF2-40B4-BE49-F238E27FC236}">
                <a16:creationId xmlns:a16="http://schemas.microsoft.com/office/drawing/2014/main" id="{2E037BA1-BB46-9F44-B6AF-0036489E7489}"/>
              </a:ext>
            </a:extLst>
          </p:cNvPr>
          <p:cNvCxnSpPr>
            <a:cxnSpLocks/>
          </p:cNvCxnSpPr>
          <p:nvPr/>
        </p:nvCxnSpPr>
        <p:spPr>
          <a:xfrm>
            <a:off x="0" y="6819318"/>
            <a:ext cx="12192000" cy="0"/>
          </a:xfrm>
          <a:prstGeom prst="line">
            <a:avLst/>
          </a:prstGeom>
          <a:ln w="76200">
            <a:gradFill>
              <a:gsLst>
                <a:gs pos="0">
                  <a:srgbClr val="09307C"/>
                </a:gs>
                <a:gs pos="100000">
                  <a:srgbClr val="15D2FD"/>
                </a:gs>
              </a:gsLst>
              <a:lin ang="0" scaled="0"/>
            </a:gra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7B3D69A-B384-0946-A439-A9F6411A2B96}"/>
              </a:ext>
            </a:extLst>
          </p:cNvPr>
          <p:cNvGrpSpPr/>
          <p:nvPr/>
        </p:nvGrpSpPr>
        <p:grpSpPr>
          <a:xfrm>
            <a:off x="6545063" y="6594318"/>
            <a:ext cx="450000" cy="450000"/>
            <a:chOff x="5731115" y="5732286"/>
            <a:chExt cx="450000" cy="450000"/>
          </a:xfrm>
        </p:grpSpPr>
        <p:sp>
          <p:nvSpPr>
            <p:cNvPr id="13" name="Oval 12">
              <a:extLst>
                <a:ext uri="{FF2B5EF4-FFF2-40B4-BE49-F238E27FC236}">
                  <a16:creationId xmlns:a16="http://schemas.microsoft.com/office/drawing/2014/main" id="{D684FCBA-C175-6741-8BAB-CD2BF9D4D6FF}"/>
                </a:ext>
              </a:extLst>
            </p:cNvPr>
            <p:cNvSpPr>
              <a:spLocks noChangeAspect="1"/>
            </p:cNvSpPr>
            <p:nvPr/>
          </p:nvSpPr>
          <p:spPr>
            <a:xfrm>
              <a:off x="5731115" y="5732286"/>
              <a:ext cx="450000" cy="450000"/>
            </a:xfrm>
            <a:prstGeom prst="ellipse">
              <a:avLst/>
            </a:prstGeom>
            <a:solidFill>
              <a:srgbClr val="395A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9EF1BA9-A6B2-D24F-B53C-F72E50FD26BC}"/>
                </a:ext>
              </a:extLst>
            </p:cNvPr>
            <p:cNvSpPr>
              <a:spLocks noChangeAspect="1"/>
            </p:cNvSpPr>
            <p:nvPr/>
          </p:nvSpPr>
          <p:spPr>
            <a:xfrm>
              <a:off x="5803115" y="5804286"/>
              <a:ext cx="306000" cy="306000"/>
            </a:xfrm>
            <a:prstGeom prst="ellipse">
              <a:avLst/>
            </a:prstGeom>
            <a:solidFill>
              <a:srgbClr val="395A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FB25A6CA-57FC-4042-BA8B-57D913587311}"/>
                </a:ext>
              </a:extLst>
            </p:cNvPr>
            <p:cNvSpPr>
              <a:spLocks noChangeAspect="1"/>
            </p:cNvSpPr>
            <p:nvPr/>
          </p:nvSpPr>
          <p:spPr>
            <a:xfrm>
              <a:off x="5866115" y="5867286"/>
              <a:ext cx="180000" cy="180000"/>
            </a:xfrm>
            <a:prstGeom prst="ellipse">
              <a:avLst/>
            </a:prstGeom>
            <a:solidFill>
              <a:srgbClr val="395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1" name="Picture 20">
            <a:extLst>
              <a:ext uri="{FF2B5EF4-FFF2-40B4-BE49-F238E27FC236}">
                <a16:creationId xmlns:a16="http://schemas.microsoft.com/office/drawing/2014/main" id="{595754C3-7FF3-48C5-B72B-85C68E975904}"/>
              </a:ext>
            </a:extLst>
          </p:cNvPr>
          <p:cNvPicPr>
            <a:picLocks noChangeAspect="1"/>
          </p:cNvPicPr>
          <p:nvPr/>
        </p:nvPicPr>
        <p:blipFill>
          <a:blip r:embed="rId3"/>
          <a:stretch>
            <a:fillRect/>
          </a:stretch>
        </p:blipFill>
        <p:spPr>
          <a:xfrm>
            <a:off x="1448825" y="1686328"/>
            <a:ext cx="9893167" cy="3443874"/>
          </a:xfrm>
          <a:prstGeom prst="rect">
            <a:avLst/>
          </a:prstGeom>
        </p:spPr>
      </p:pic>
      <p:pic>
        <p:nvPicPr>
          <p:cNvPr id="23" name="Picture 22">
            <a:extLst>
              <a:ext uri="{FF2B5EF4-FFF2-40B4-BE49-F238E27FC236}">
                <a16:creationId xmlns:a16="http://schemas.microsoft.com/office/drawing/2014/main" id="{1884ADA6-BE98-49CF-941D-BEF48073A8EF}"/>
              </a:ext>
            </a:extLst>
          </p:cNvPr>
          <p:cNvPicPr>
            <a:picLocks noChangeAspect="1"/>
          </p:cNvPicPr>
          <p:nvPr/>
        </p:nvPicPr>
        <p:blipFill>
          <a:blip r:embed="rId4"/>
          <a:stretch>
            <a:fillRect/>
          </a:stretch>
        </p:blipFill>
        <p:spPr>
          <a:xfrm>
            <a:off x="2035857" y="5478109"/>
            <a:ext cx="9365792" cy="190517"/>
          </a:xfrm>
          <a:prstGeom prst="rect">
            <a:avLst/>
          </a:prstGeom>
        </p:spPr>
      </p:pic>
      <p:sp>
        <p:nvSpPr>
          <p:cNvPr id="24" name="Arrow: Curved Right 23">
            <a:extLst>
              <a:ext uri="{FF2B5EF4-FFF2-40B4-BE49-F238E27FC236}">
                <a16:creationId xmlns:a16="http://schemas.microsoft.com/office/drawing/2014/main" id="{20EEB0D3-6CEC-4C84-9AA6-3F7C87F78980}"/>
              </a:ext>
            </a:extLst>
          </p:cNvPr>
          <p:cNvSpPr/>
          <p:nvPr/>
        </p:nvSpPr>
        <p:spPr>
          <a:xfrm>
            <a:off x="581253" y="4683967"/>
            <a:ext cx="792002" cy="120859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pic>
        <p:nvPicPr>
          <p:cNvPr id="26" name="Picture 25">
            <a:extLst>
              <a:ext uri="{FF2B5EF4-FFF2-40B4-BE49-F238E27FC236}">
                <a16:creationId xmlns:a16="http://schemas.microsoft.com/office/drawing/2014/main" id="{D2CACDCE-9E94-4A56-B2F7-6F6B623F87F4}"/>
              </a:ext>
            </a:extLst>
          </p:cNvPr>
          <p:cNvPicPr>
            <a:picLocks noChangeAspect="1"/>
          </p:cNvPicPr>
          <p:nvPr/>
        </p:nvPicPr>
        <p:blipFill>
          <a:blip r:embed="rId5"/>
          <a:stretch>
            <a:fillRect/>
          </a:stretch>
        </p:blipFill>
        <p:spPr>
          <a:xfrm>
            <a:off x="2047288" y="5768946"/>
            <a:ext cx="9342930" cy="220999"/>
          </a:xfrm>
          <a:prstGeom prst="rect">
            <a:avLst/>
          </a:prstGeom>
        </p:spPr>
      </p:pic>
      <p:sp>
        <p:nvSpPr>
          <p:cNvPr id="28" name="TextBox 27">
            <a:extLst>
              <a:ext uri="{FF2B5EF4-FFF2-40B4-BE49-F238E27FC236}">
                <a16:creationId xmlns:a16="http://schemas.microsoft.com/office/drawing/2014/main" id="{835D6387-E6A4-45A9-83BA-A060DED87987}"/>
              </a:ext>
            </a:extLst>
          </p:cNvPr>
          <p:cNvSpPr txBox="1"/>
          <p:nvPr/>
        </p:nvSpPr>
        <p:spPr>
          <a:xfrm>
            <a:off x="4742969" y="1283805"/>
            <a:ext cx="5170691" cy="307777"/>
          </a:xfrm>
          <a:prstGeom prst="rect">
            <a:avLst/>
          </a:prstGeom>
          <a:noFill/>
        </p:spPr>
        <p:txBody>
          <a:bodyPr wrap="square" rtlCol="0">
            <a:spAutoFit/>
          </a:bodyPr>
          <a:lstStyle/>
          <a:p>
            <a:r>
              <a:rPr lang="en-SG" sz="1400" b="1" dirty="0" err="1">
                <a:latin typeface="Gotham Book" pitchFamily="50" charset="0"/>
                <a:cs typeface="Gotham Book" pitchFamily="50" charset="0"/>
              </a:rPr>
              <a:t>uni</a:t>
            </a:r>
            <a:r>
              <a:rPr lang="en-SG" sz="1400" b="1" dirty="0">
                <a:latin typeface="Gotham Book" pitchFamily="50" charset="0"/>
                <a:cs typeface="Gotham Book" pitchFamily="50" charset="0"/>
              </a:rPr>
              <a:t>-variate linear regression for each column index</a:t>
            </a:r>
          </a:p>
        </p:txBody>
      </p:sp>
      <p:sp>
        <p:nvSpPr>
          <p:cNvPr id="32" name="Arrow: Down 31">
            <a:extLst>
              <a:ext uri="{FF2B5EF4-FFF2-40B4-BE49-F238E27FC236}">
                <a16:creationId xmlns:a16="http://schemas.microsoft.com/office/drawing/2014/main" id="{E75EDB64-27DA-477E-A2C2-6B857194B0C2}"/>
              </a:ext>
            </a:extLst>
          </p:cNvPr>
          <p:cNvSpPr/>
          <p:nvPr/>
        </p:nvSpPr>
        <p:spPr>
          <a:xfrm>
            <a:off x="5289267" y="5064203"/>
            <a:ext cx="231794" cy="334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Arrow: Down 32">
            <a:extLst>
              <a:ext uri="{FF2B5EF4-FFF2-40B4-BE49-F238E27FC236}">
                <a16:creationId xmlns:a16="http://schemas.microsoft.com/office/drawing/2014/main" id="{38D8FC8C-5A24-4A56-AA85-64028BFBC462}"/>
              </a:ext>
            </a:extLst>
          </p:cNvPr>
          <p:cNvSpPr/>
          <p:nvPr/>
        </p:nvSpPr>
        <p:spPr>
          <a:xfrm>
            <a:off x="6948893" y="5059949"/>
            <a:ext cx="231794" cy="334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Arrow: Down 33">
            <a:extLst>
              <a:ext uri="{FF2B5EF4-FFF2-40B4-BE49-F238E27FC236}">
                <a16:creationId xmlns:a16="http://schemas.microsoft.com/office/drawing/2014/main" id="{BF112C63-A812-46F8-AE55-96D4CFE79EB9}"/>
              </a:ext>
            </a:extLst>
          </p:cNvPr>
          <p:cNvSpPr/>
          <p:nvPr/>
        </p:nvSpPr>
        <p:spPr>
          <a:xfrm>
            <a:off x="8688527" y="5064203"/>
            <a:ext cx="231794" cy="334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Arrow: Down 34">
            <a:extLst>
              <a:ext uri="{FF2B5EF4-FFF2-40B4-BE49-F238E27FC236}">
                <a16:creationId xmlns:a16="http://schemas.microsoft.com/office/drawing/2014/main" id="{3AF9B28C-6BF9-4E5F-AE7C-56B25C02A156}"/>
              </a:ext>
            </a:extLst>
          </p:cNvPr>
          <p:cNvSpPr/>
          <p:nvPr/>
        </p:nvSpPr>
        <p:spPr>
          <a:xfrm>
            <a:off x="9547231" y="5071341"/>
            <a:ext cx="231794" cy="334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Arrow: Down 35">
            <a:extLst>
              <a:ext uri="{FF2B5EF4-FFF2-40B4-BE49-F238E27FC236}">
                <a16:creationId xmlns:a16="http://schemas.microsoft.com/office/drawing/2014/main" id="{CEC48C3F-F906-4741-B450-AD23759A4749}"/>
              </a:ext>
            </a:extLst>
          </p:cNvPr>
          <p:cNvSpPr/>
          <p:nvPr/>
        </p:nvSpPr>
        <p:spPr>
          <a:xfrm>
            <a:off x="10893653" y="5064204"/>
            <a:ext cx="231794" cy="334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Arrow: Down 37">
            <a:extLst>
              <a:ext uri="{FF2B5EF4-FFF2-40B4-BE49-F238E27FC236}">
                <a16:creationId xmlns:a16="http://schemas.microsoft.com/office/drawing/2014/main" id="{F67FEB31-7DB8-4371-B9D7-80AF1D200B6B}"/>
              </a:ext>
            </a:extLst>
          </p:cNvPr>
          <p:cNvSpPr/>
          <p:nvPr/>
        </p:nvSpPr>
        <p:spPr>
          <a:xfrm>
            <a:off x="4376540" y="5059107"/>
            <a:ext cx="231794" cy="334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TextBox 38">
            <a:extLst>
              <a:ext uri="{FF2B5EF4-FFF2-40B4-BE49-F238E27FC236}">
                <a16:creationId xmlns:a16="http://schemas.microsoft.com/office/drawing/2014/main" id="{33D88279-A174-453F-8436-215AF9133871}"/>
              </a:ext>
            </a:extLst>
          </p:cNvPr>
          <p:cNvSpPr txBox="1"/>
          <p:nvPr/>
        </p:nvSpPr>
        <p:spPr>
          <a:xfrm>
            <a:off x="1439095" y="5158776"/>
            <a:ext cx="2064379" cy="307777"/>
          </a:xfrm>
          <a:prstGeom prst="rect">
            <a:avLst/>
          </a:prstGeom>
          <a:noFill/>
        </p:spPr>
        <p:txBody>
          <a:bodyPr wrap="square" rtlCol="0">
            <a:spAutoFit/>
          </a:bodyPr>
          <a:lstStyle/>
          <a:p>
            <a:r>
              <a:rPr lang="en-SG" sz="1400" dirty="0">
                <a:latin typeface="Gotham Book" pitchFamily="50" charset="0"/>
                <a:cs typeface="Gotham Book" pitchFamily="50" charset="0"/>
              </a:rPr>
              <a:t>Predictions:</a:t>
            </a:r>
          </a:p>
        </p:txBody>
      </p:sp>
    </p:spTree>
    <p:extLst>
      <p:ext uri="{BB962C8B-B14F-4D97-AF65-F5344CB8AC3E}">
        <p14:creationId xmlns:p14="http://schemas.microsoft.com/office/powerpoint/2010/main" val="34901556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500"/>
                                        <p:tgtEl>
                                          <p:spTgt spid="36"/>
                                        </p:tgtEl>
                                      </p:cBhvr>
                                    </p:animEffect>
                                  </p:childTnLst>
                                </p:cTn>
                              </p:par>
                              <p:par>
                                <p:cTn id="36" presetID="10" presetClass="entr" presetSubtype="0" fill="hold"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8" grpId="0"/>
      <p:bldP spid="32" grpId="0" animBg="1"/>
      <p:bldP spid="33" grpId="0" animBg="1"/>
      <p:bldP spid="34" grpId="0" animBg="1"/>
      <p:bldP spid="35" grpId="0" animBg="1"/>
      <p:bldP spid="36" grpId="0" animBg="1"/>
      <p:bldP spid="38" grpId="0" animBg="1"/>
      <p:bldP spid="3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F65FDFB-6AD5-0145-AF65-D8406C4A3F15}"/>
              </a:ext>
            </a:extLst>
          </p:cNvPr>
          <p:cNvGrpSpPr/>
          <p:nvPr/>
        </p:nvGrpSpPr>
        <p:grpSpPr>
          <a:xfrm>
            <a:off x="423106" y="652783"/>
            <a:ext cx="4478678" cy="969416"/>
            <a:chOff x="3913414" y="652783"/>
            <a:chExt cx="3684814" cy="969416"/>
          </a:xfrm>
        </p:grpSpPr>
        <p:sp>
          <p:nvSpPr>
            <p:cNvPr id="3" name="TextBox 2">
              <a:extLst>
                <a:ext uri="{FF2B5EF4-FFF2-40B4-BE49-F238E27FC236}">
                  <a16:creationId xmlns:a16="http://schemas.microsoft.com/office/drawing/2014/main" id="{2A541424-BBB4-EA49-84E4-2052668AEC83}"/>
                </a:ext>
              </a:extLst>
            </p:cNvPr>
            <p:cNvSpPr txBox="1"/>
            <p:nvPr/>
          </p:nvSpPr>
          <p:spPr>
            <a:xfrm>
              <a:off x="3913414" y="652783"/>
              <a:ext cx="3684814" cy="892552"/>
            </a:xfrm>
            <a:prstGeom prst="rect">
              <a:avLst/>
            </a:prstGeom>
            <a:noFill/>
          </p:spPr>
          <p:txBody>
            <a:bodyPr wrap="square" lIns="0" tIns="0" rIns="0" bIns="0" rtlCol="0">
              <a:spAutoFit/>
            </a:bodyPr>
            <a:lstStyle/>
            <a:p>
              <a:r>
                <a:rPr lang="en-US" spc="200" dirty="0">
                  <a:solidFill>
                    <a:srgbClr val="2672E7"/>
                  </a:solidFill>
                  <a:latin typeface="Gotham Book" panose="02000604040000020004" pitchFamily="2" charset="0"/>
                  <a:ea typeface="Titillium" charset="0"/>
                  <a:cs typeface="Poppins" pitchFamily="2" charset="77"/>
                </a:rPr>
                <a:t> </a:t>
              </a:r>
              <a:endParaRPr lang="en-US" dirty="0">
                <a:solidFill>
                  <a:srgbClr val="2672E7"/>
                </a:solidFill>
                <a:latin typeface="Gotham Book" panose="02000604040000020004" pitchFamily="2" charset="0"/>
                <a:cs typeface="Poppins" pitchFamily="2" charset="77"/>
              </a:endParaRPr>
            </a:p>
            <a:p>
              <a:r>
                <a:rPr lang="en-US" sz="4000" b="1" dirty="0">
                  <a:solidFill>
                    <a:srgbClr val="073372"/>
                  </a:solidFill>
                  <a:latin typeface="Gotham Bold" panose="02000604040000020004" pitchFamily="2" charset="0"/>
                  <a:cs typeface="Poppins" pitchFamily="2" charset="77"/>
                </a:rPr>
                <a:t>Prediction</a:t>
              </a:r>
            </a:p>
          </p:txBody>
        </p:sp>
        <p:cxnSp>
          <p:nvCxnSpPr>
            <p:cNvPr id="4" name="Straight Connector 3">
              <a:extLst>
                <a:ext uri="{FF2B5EF4-FFF2-40B4-BE49-F238E27FC236}">
                  <a16:creationId xmlns:a16="http://schemas.microsoft.com/office/drawing/2014/main" id="{ED1D51D3-7641-2242-B96E-25600945D13A}"/>
                </a:ext>
              </a:extLst>
            </p:cNvPr>
            <p:cNvCxnSpPr/>
            <p:nvPr/>
          </p:nvCxnSpPr>
          <p:spPr>
            <a:xfrm>
              <a:off x="3933327" y="1622199"/>
              <a:ext cx="691243" cy="0"/>
            </a:xfrm>
            <a:prstGeom prst="line">
              <a:avLst/>
            </a:prstGeom>
            <a:ln w="25400">
              <a:gradFill>
                <a:gsLst>
                  <a:gs pos="0">
                    <a:srgbClr val="09307C"/>
                  </a:gs>
                  <a:gs pos="99000">
                    <a:srgbClr val="15D2FD"/>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823DC271-5FA7-2B4C-A5B9-E4727E6B8922}"/>
              </a:ext>
            </a:extLst>
          </p:cNvPr>
          <p:cNvGrpSpPr/>
          <p:nvPr/>
        </p:nvGrpSpPr>
        <p:grpSpPr>
          <a:xfrm>
            <a:off x="-76415" y="6521025"/>
            <a:ext cx="11992596" cy="315123"/>
            <a:chOff x="-92703" y="4079596"/>
            <a:chExt cx="11992596" cy="315123"/>
          </a:xfrm>
        </p:grpSpPr>
        <p:sp>
          <p:nvSpPr>
            <p:cNvPr id="6" name="TextBox 5">
              <a:extLst>
                <a:ext uri="{FF2B5EF4-FFF2-40B4-BE49-F238E27FC236}">
                  <a16:creationId xmlns:a16="http://schemas.microsoft.com/office/drawing/2014/main" id="{A83313EE-CA6A-DD42-960D-B0C8A7249407}"/>
                </a:ext>
              </a:extLst>
            </p:cNvPr>
            <p:cNvSpPr txBox="1"/>
            <p:nvPr/>
          </p:nvSpPr>
          <p:spPr>
            <a:xfrm>
              <a:off x="-92703" y="4079599"/>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Background</a:t>
              </a:r>
            </a:p>
          </p:txBody>
        </p:sp>
        <p:sp>
          <p:nvSpPr>
            <p:cNvPr id="7" name="TextBox 6">
              <a:extLst>
                <a:ext uri="{FF2B5EF4-FFF2-40B4-BE49-F238E27FC236}">
                  <a16:creationId xmlns:a16="http://schemas.microsoft.com/office/drawing/2014/main" id="{50091904-416F-3547-9C8E-0AF409393B41}"/>
                </a:ext>
              </a:extLst>
            </p:cNvPr>
            <p:cNvSpPr txBox="1"/>
            <p:nvPr/>
          </p:nvSpPr>
          <p:spPr>
            <a:xfrm>
              <a:off x="4182191" y="4086942"/>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Analysis</a:t>
              </a:r>
            </a:p>
          </p:txBody>
        </p:sp>
        <p:sp>
          <p:nvSpPr>
            <p:cNvPr id="8" name="TextBox 7">
              <a:extLst>
                <a:ext uri="{FF2B5EF4-FFF2-40B4-BE49-F238E27FC236}">
                  <a16:creationId xmlns:a16="http://schemas.microsoft.com/office/drawing/2014/main" id="{30A0A08A-2BC8-174C-8190-EE3957891D6E}"/>
                </a:ext>
              </a:extLst>
            </p:cNvPr>
            <p:cNvSpPr txBox="1"/>
            <p:nvPr/>
          </p:nvSpPr>
          <p:spPr>
            <a:xfrm>
              <a:off x="2019569" y="4079596"/>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Visualization</a:t>
              </a:r>
            </a:p>
          </p:txBody>
        </p:sp>
        <p:sp>
          <p:nvSpPr>
            <p:cNvPr id="9" name="TextBox 8">
              <a:extLst>
                <a:ext uri="{FF2B5EF4-FFF2-40B4-BE49-F238E27FC236}">
                  <a16:creationId xmlns:a16="http://schemas.microsoft.com/office/drawing/2014/main" id="{ABE2F6B2-0EC1-8544-8C91-E229CBC5206C}"/>
                </a:ext>
              </a:extLst>
            </p:cNvPr>
            <p:cNvSpPr txBox="1"/>
            <p:nvPr/>
          </p:nvSpPr>
          <p:spPr>
            <a:xfrm>
              <a:off x="10553840"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Conclusion</a:t>
              </a:r>
            </a:p>
          </p:txBody>
        </p:sp>
        <p:sp>
          <p:nvSpPr>
            <p:cNvPr id="10" name="TextBox 9">
              <a:extLst>
                <a:ext uri="{FF2B5EF4-FFF2-40B4-BE49-F238E27FC236}">
                  <a16:creationId xmlns:a16="http://schemas.microsoft.com/office/drawing/2014/main" id="{0CE6E672-4531-CA48-8078-E5559C9B76E6}"/>
                </a:ext>
              </a:extLst>
            </p:cNvPr>
            <p:cNvSpPr txBox="1"/>
            <p:nvPr/>
          </p:nvSpPr>
          <p:spPr>
            <a:xfrm>
              <a:off x="7903784" y="4079596"/>
              <a:ext cx="1725047" cy="307777"/>
            </a:xfrm>
            <a:prstGeom prst="rect">
              <a:avLst/>
            </a:prstGeom>
            <a:noFill/>
          </p:spPr>
          <p:txBody>
            <a:bodyPr wrap="square" rtlCol="0">
              <a:spAutoFit/>
            </a:bodyPr>
            <a:lstStyle/>
            <a:p>
              <a:pPr algn="ctr"/>
              <a:r>
                <a:rPr lang="en-US" sz="1400" b="1" dirty="0">
                  <a:latin typeface="Poppins" pitchFamily="2" charset="77"/>
                  <a:cs typeface="Poppins" pitchFamily="2" charset="77"/>
                </a:rPr>
                <a:t>Outcome</a:t>
              </a:r>
            </a:p>
          </p:txBody>
        </p:sp>
      </p:grpSp>
      <p:cxnSp>
        <p:nvCxnSpPr>
          <p:cNvPr id="11" name="Straight Connector 28">
            <a:extLst>
              <a:ext uri="{FF2B5EF4-FFF2-40B4-BE49-F238E27FC236}">
                <a16:creationId xmlns:a16="http://schemas.microsoft.com/office/drawing/2014/main" id="{2E037BA1-BB46-9F44-B6AF-0036489E7489}"/>
              </a:ext>
            </a:extLst>
          </p:cNvPr>
          <p:cNvCxnSpPr>
            <a:cxnSpLocks/>
          </p:cNvCxnSpPr>
          <p:nvPr/>
        </p:nvCxnSpPr>
        <p:spPr>
          <a:xfrm>
            <a:off x="0" y="6819318"/>
            <a:ext cx="12192000" cy="0"/>
          </a:xfrm>
          <a:prstGeom prst="line">
            <a:avLst/>
          </a:prstGeom>
          <a:ln w="76200">
            <a:gradFill>
              <a:gsLst>
                <a:gs pos="0">
                  <a:srgbClr val="09307C"/>
                </a:gs>
                <a:gs pos="100000">
                  <a:srgbClr val="15D2FD"/>
                </a:gs>
              </a:gsLst>
              <a:lin ang="0" scaled="0"/>
            </a:gra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7B3D69A-B384-0946-A439-A9F6411A2B96}"/>
              </a:ext>
            </a:extLst>
          </p:cNvPr>
          <p:cNvGrpSpPr/>
          <p:nvPr/>
        </p:nvGrpSpPr>
        <p:grpSpPr>
          <a:xfrm>
            <a:off x="6545063" y="6594318"/>
            <a:ext cx="450000" cy="450000"/>
            <a:chOff x="5731115" y="5732286"/>
            <a:chExt cx="450000" cy="450000"/>
          </a:xfrm>
        </p:grpSpPr>
        <p:sp>
          <p:nvSpPr>
            <p:cNvPr id="13" name="Oval 12">
              <a:extLst>
                <a:ext uri="{FF2B5EF4-FFF2-40B4-BE49-F238E27FC236}">
                  <a16:creationId xmlns:a16="http://schemas.microsoft.com/office/drawing/2014/main" id="{D684FCBA-C175-6741-8BAB-CD2BF9D4D6FF}"/>
                </a:ext>
              </a:extLst>
            </p:cNvPr>
            <p:cNvSpPr>
              <a:spLocks noChangeAspect="1"/>
            </p:cNvSpPr>
            <p:nvPr/>
          </p:nvSpPr>
          <p:spPr>
            <a:xfrm>
              <a:off x="5731115" y="5732286"/>
              <a:ext cx="450000" cy="450000"/>
            </a:xfrm>
            <a:prstGeom prst="ellipse">
              <a:avLst/>
            </a:prstGeom>
            <a:solidFill>
              <a:srgbClr val="395A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9EF1BA9-A6B2-D24F-B53C-F72E50FD26BC}"/>
                </a:ext>
              </a:extLst>
            </p:cNvPr>
            <p:cNvSpPr>
              <a:spLocks noChangeAspect="1"/>
            </p:cNvSpPr>
            <p:nvPr/>
          </p:nvSpPr>
          <p:spPr>
            <a:xfrm>
              <a:off x="5803115" y="5804286"/>
              <a:ext cx="306000" cy="306000"/>
            </a:xfrm>
            <a:prstGeom prst="ellipse">
              <a:avLst/>
            </a:prstGeom>
            <a:solidFill>
              <a:srgbClr val="395A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FB25A6CA-57FC-4042-BA8B-57D913587311}"/>
                </a:ext>
              </a:extLst>
            </p:cNvPr>
            <p:cNvSpPr>
              <a:spLocks noChangeAspect="1"/>
            </p:cNvSpPr>
            <p:nvPr/>
          </p:nvSpPr>
          <p:spPr>
            <a:xfrm>
              <a:off x="5866115" y="5867286"/>
              <a:ext cx="180000" cy="180000"/>
            </a:xfrm>
            <a:prstGeom prst="ellipse">
              <a:avLst/>
            </a:prstGeom>
            <a:solidFill>
              <a:srgbClr val="395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TextBox 18">
            <a:extLst>
              <a:ext uri="{FF2B5EF4-FFF2-40B4-BE49-F238E27FC236}">
                <a16:creationId xmlns:a16="http://schemas.microsoft.com/office/drawing/2014/main" id="{7318DCCE-28B7-4526-9BBA-45D518EC1287}"/>
              </a:ext>
            </a:extLst>
          </p:cNvPr>
          <p:cNvSpPr txBox="1"/>
          <p:nvPr/>
        </p:nvSpPr>
        <p:spPr>
          <a:xfrm>
            <a:off x="606488" y="1712200"/>
            <a:ext cx="7595119" cy="646331"/>
          </a:xfrm>
          <a:prstGeom prst="rect">
            <a:avLst/>
          </a:prstGeom>
          <a:noFill/>
        </p:spPr>
        <p:txBody>
          <a:bodyPr wrap="square" rtlCol="0">
            <a:spAutoFit/>
          </a:bodyPr>
          <a:lstStyle/>
          <a:p>
            <a:r>
              <a:rPr lang="zh-CN" altLang="en-US" dirty="0">
                <a:latin typeface="Gotham Book" pitchFamily="50" charset="0"/>
                <a:cs typeface="Gotham Book" pitchFamily="50" charset="0"/>
              </a:rPr>
              <a:t>√ </a:t>
            </a:r>
            <a:r>
              <a:rPr lang="en-SG" altLang="zh-CN" dirty="0">
                <a:latin typeface="Gotham Book" pitchFamily="50" charset="0"/>
                <a:cs typeface="Gotham Book" pitchFamily="50" charset="0"/>
              </a:rPr>
              <a:t>after predicting the indexes for each country...</a:t>
            </a:r>
          </a:p>
          <a:p>
            <a:r>
              <a:rPr lang="en-SG" dirty="0">
                <a:latin typeface="Gotham Book" pitchFamily="50" charset="0"/>
                <a:cs typeface="Gotham Book" pitchFamily="50" charset="0"/>
              </a:rPr>
              <a:t>   Predict happiness for each country by using all 6 indexes </a:t>
            </a:r>
          </a:p>
        </p:txBody>
      </p:sp>
      <p:pic>
        <p:nvPicPr>
          <p:cNvPr id="23" name="Picture 22" descr="A close up of a map&#10;&#10;Description generated with high confidence">
            <a:extLst>
              <a:ext uri="{FF2B5EF4-FFF2-40B4-BE49-F238E27FC236}">
                <a16:creationId xmlns:a16="http://schemas.microsoft.com/office/drawing/2014/main" id="{6DF3F9A2-9572-47ED-88BD-3E48A96C6166}"/>
              </a:ext>
            </a:extLst>
          </p:cNvPr>
          <p:cNvPicPr>
            <a:picLocks noChangeAspect="1"/>
          </p:cNvPicPr>
          <p:nvPr/>
        </p:nvPicPr>
        <p:blipFill>
          <a:blip r:embed="rId3"/>
          <a:stretch>
            <a:fillRect/>
          </a:stretch>
        </p:blipFill>
        <p:spPr>
          <a:xfrm>
            <a:off x="120737" y="2338926"/>
            <a:ext cx="7924588" cy="4036446"/>
          </a:xfrm>
          <a:prstGeom prst="rect">
            <a:avLst/>
          </a:prstGeom>
        </p:spPr>
      </p:pic>
      <p:pic>
        <p:nvPicPr>
          <p:cNvPr id="25" name="Picture 24" descr="A screenshot of text&#10;&#10;Description generated with very high confidence">
            <a:extLst>
              <a:ext uri="{FF2B5EF4-FFF2-40B4-BE49-F238E27FC236}">
                <a16:creationId xmlns:a16="http://schemas.microsoft.com/office/drawing/2014/main" id="{0184C962-EEFA-42D6-A13B-4F0A49DBFFEE}"/>
              </a:ext>
            </a:extLst>
          </p:cNvPr>
          <p:cNvPicPr>
            <a:picLocks noChangeAspect="1"/>
          </p:cNvPicPr>
          <p:nvPr/>
        </p:nvPicPr>
        <p:blipFill>
          <a:blip r:embed="rId4"/>
          <a:stretch>
            <a:fillRect/>
          </a:stretch>
        </p:blipFill>
        <p:spPr>
          <a:xfrm>
            <a:off x="8229257" y="3059457"/>
            <a:ext cx="3962743" cy="2530059"/>
          </a:xfrm>
          <a:prstGeom prst="rect">
            <a:avLst/>
          </a:prstGeom>
        </p:spPr>
      </p:pic>
      <p:sp>
        <p:nvSpPr>
          <p:cNvPr id="26" name="TextBox 25">
            <a:extLst>
              <a:ext uri="{FF2B5EF4-FFF2-40B4-BE49-F238E27FC236}">
                <a16:creationId xmlns:a16="http://schemas.microsoft.com/office/drawing/2014/main" id="{5B494D67-0F18-4448-81AA-AEE2EECC94C1}"/>
              </a:ext>
            </a:extLst>
          </p:cNvPr>
          <p:cNvSpPr txBox="1"/>
          <p:nvPr/>
        </p:nvSpPr>
        <p:spPr>
          <a:xfrm>
            <a:off x="8229256" y="2491273"/>
            <a:ext cx="3686925" cy="369332"/>
          </a:xfrm>
          <a:prstGeom prst="rect">
            <a:avLst/>
          </a:prstGeom>
          <a:noFill/>
        </p:spPr>
        <p:txBody>
          <a:bodyPr wrap="square" rtlCol="0">
            <a:spAutoFit/>
          </a:bodyPr>
          <a:lstStyle/>
          <a:p>
            <a:r>
              <a:rPr lang="en-SG" dirty="0">
                <a:latin typeface="Gotham Book" pitchFamily="50" charset="0"/>
                <a:cs typeface="Gotham Book" pitchFamily="50" charset="0"/>
              </a:rPr>
              <a:t>Multi-variate Linear Regression</a:t>
            </a:r>
          </a:p>
        </p:txBody>
      </p:sp>
    </p:spTree>
    <p:extLst>
      <p:ext uri="{BB962C8B-B14F-4D97-AF65-F5344CB8AC3E}">
        <p14:creationId xmlns:p14="http://schemas.microsoft.com/office/powerpoint/2010/main" val="37656742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animEffect transition="in" filter="fade">
                                      <p:cBhvr>
                                        <p:cTn id="7" dur="500"/>
                                        <p:tgtEl>
                                          <p:spTgt spid="1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par>
                                <p:cTn id="16" presetID="10" presetClass="entr" presetSubtype="0"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F65FDFB-6AD5-0145-AF65-D8406C4A3F15}"/>
              </a:ext>
            </a:extLst>
          </p:cNvPr>
          <p:cNvGrpSpPr/>
          <p:nvPr/>
        </p:nvGrpSpPr>
        <p:grpSpPr>
          <a:xfrm>
            <a:off x="423106" y="652783"/>
            <a:ext cx="4478678" cy="969416"/>
            <a:chOff x="3913414" y="652783"/>
            <a:chExt cx="3684814" cy="969416"/>
          </a:xfrm>
        </p:grpSpPr>
        <p:sp>
          <p:nvSpPr>
            <p:cNvPr id="3" name="TextBox 2">
              <a:extLst>
                <a:ext uri="{FF2B5EF4-FFF2-40B4-BE49-F238E27FC236}">
                  <a16:creationId xmlns:a16="http://schemas.microsoft.com/office/drawing/2014/main" id="{2A541424-BBB4-EA49-84E4-2052668AEC83}"/>
                </a:ext>
              </a:extLst>
            </p:cNvPr>
            <p:cNvSpPr txBox="1"/>
            <p:nvPr/>
          </p:nvSpPr>
          <p:spPr>
            <a:xfrm>
              <a:off x="3913414" y="652783"/>
              <a:ext cx="3684814" cy="892552"/>
            </a:xfrm>
            <a:prstGeom prst="rect">
              <a:avLst/>
            </a:prstGeom>
            <a:noFill/>
          </p:spPr>
          <p:txBody>
            <a:bodyPr wrap="square" lIns="0" tIns="0" rIns="0" bIns="0" rtlCol="0">
              <a:spAutoFit/>
            </a:bodyPr>
            <a:lstStyle/>
            <a:p>
              <a:r>
                <a:rPr lang="en-US" spc="200" dirty="0">
                  <a:solidFill>
                    <a:srgbClr val="2672E7"/>
                  </a:solidFill>
                  <a:latin typeface="Gotham Book" panose="02000604040000020004" pitchFamily="2" charset="0"/>
                  <a:ea typeface="Titillium" charset="0"/>
                  <a:cs typeface="Poppins" pitchFamily="2" charset="77"/>
                </a:rPr>
                <a:t> </a:t>
              </a:r>
              <a:endParaRPr lang="en-US" dirty="0">
                <a:solidFill>
                  <a:srgbClr val="2672E7"/>
                </a:solidFill>
                <a:latin typeface="Gotham Book" panose="02000604040000020004" pitchFamily="2" charset="0"/>
                <a:cs typeface="Poppins" pitchFamily="2" charset="77"/>
              </a:endParaRPr>
            </a:p>
            <a:p>
              <a:r>
                <a:rPr lang="en-US" sz="4000" b="1" dirty="0">
                  <a:solidFill>
                    <a:srgbClr val="073372"/>
                  </a:solidFill>
                  <a:latin typeface="Gotham Bold" panose="02000604040000020004" pitchFamily="2" charset="0"/>
                  <a:cs typeface="Poppins" pitchFamily="2" charset="77"/>
                </a:rPr>
                <a:t>Prediction</a:t>
              </a:r>
            </a:p>
          </p:txBody>
        </p:sp>
        <p:cxnSp>
          <p:nvCxnSpPr>
            <p:cNvPr id="4" name="Straight Connector 3">
              <a:extLst>
                <a:ext uri="{FF2B5EF4-FFF2-40B4-BE49-F238E27FC236}">
                  <a16:creationId xmlns:a16="http://schemas.microsoft.com/office/drawing/2014/main" id="{ED1D51D3-7641-2242-B96E-25600945D13A}"/>
                </a:ext>
              </a:extLst>
            </p:cNvPr>
            <p:cNvCxnSpPr/>
            <p:nvPr/>
          </p:nvCxnSpPr>
          <p:spPr>
            <a:xfrm>
              <a:off x="3933327" y="1622199"/>
              <a:ext cx="691243" cy="0"/>
            </a:xfrm>
            <a:prstGeom prst="line">
              <a:avLst/>
            </a:prstGeom>
            <a:ln w="25400">
              <a:gradFill>
                <a:gsLst>
                  <a:gs pos="0">
                    <a:srgbClr val="09307C"/>
                  </a:gs>
                  <a:gs pos="99000">
                    <a:srgbClr val="15D2FD"/>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823DC271-5FA7-2B4C-A5B9-E4727E6B8922}"/>
              </a:ext>
            </a:extLst>
          </p:cNvPr>
          <p:cNvGrpSpPr/>
          <p:nvPr/>
        </p:nvGrpSpPr>
        <p:grpSpPr>
          <a:xfrm>
            <a:off x="-76415" y="6521025"/>
            <a:ext cx="11992596" cy="315123"/>
            <a:chOff x="-92703" y="4079596"/>
            <a:chExt cx="11992596" cy="315123"/>
          </a:xfrm>
        </p:grpSpPr>
        <p:sp>
          <p:nvSpPr>
            <p:cNvPr id="6" name="TextBox 5">
              <a:extLst>
                <a:ext uri="{FF2B5EF4-FFF2-40B4-BE49-F238E27FC236}">
                  <a16:creationId xmlns:a16="http://schemas.microsoft.com/office/drawing/2014/main" id="{A83313EE-CA6A-DD42-960D-B0C8A7249407}"/>
                </a:ext>
              </a:extLst>
            </p:cNvPr>
            <p:cNvSpPr txBox="1"/>
            <p:nvPr/>
          </p:nvSpPr>
          <p:spPr>
            <a:xfrm>
              <a:off x="-92703" y="4079599"/>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Background</a:t>
              </a:r>
            </a:p>
          </p:txBody>
        </p:sp>
        <p:sp>
          <p:nvSpPr>
            <p:cNvPr id="7" name="TextBox 6">
              <a:extLst>
                <a:ext uri="{FF2B5EF4-FFF2-40B4-BE49-F238E27FC236}">
                  <a16:creationId xmlns:a16="http://schemas.microsoft.com/office/drawing/2014/main" id="{50091904-416F-3547-9C8E-0AF409393B41}"/>
                </a:ext>
              </a:extLst>
            </p:cNvPr>
            <p:cNvSpPr txBox="1"/>
            <p:nvPr/>
          </p:nvSpPr>
          <p:spPr>
            <a:xfrm>
              <a:off x="4182191" y="4086942"/>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Analysis</a:t>
              </a:r>
            </a:p>
          </p:txBody>
        </p:sp>
        <p:sp>
          <p:nvSpPr>
            <p:cNvPr id="8" name="TextBox 7">
              <a:extLst>
                <a:ext uri="{FF2B5EF4-FFF2-40B4-BE49-F238E27FC236}">
                  <a16:creationId xmlns:a16="http://schemas.microsoft.com/office/drawing/2014/main" id="{30A0A08A-2BC8-174C-8190-EE3957891D6E}"/>
                </a:ext>
              </a:extLst>
            </p:cNvPr>
            <p:cNvSpPr txBox="1"/>
            <p:nvPr/>
          </p:nvSpPr>
          <p:spPr>
            <a:xfrm>
              <a:off x="2019569" y="4079596"/>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Visualization</a:t>
              </a:r>
            </a:p>
          </p:txBody>
        </p:sp>
        <p:sp>
          <p:nvSpPr>
            <p:cNvPr id="9" name="TextBox 8">
              <a:extLst>
                <a:ext uri="{FF2B5EF4-FFF2-40B4-BE49-F238E27FC236}">
                  <a16:creationId xmlns:a16="http://schemas.microsoft.com/office/drawing/2014/main" id="{ABE2F6B2-0EC1-8544-8C91-E229CBC5206C}"/>
                </a:ext>
              </a:extLst>
            </p:cNvPr>
            <p:cNvSpPr txBox="1"/>
            <p:nvPr/>
          </p:nvSpPr>
          <p:spPr>
            <a:xfrm>
              <a:off x="10553840"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Conclusion</a:t>
              </a:r>
            </a:p>
          </p:txBody>
        </p:sp>
        <p:sp>
          <p:nvSpPr>
            <p:cNvPr id="10" name="TextBox 9">
              <a:extLst>
                <a:ext uri="{FF2B5EF4-FFF2-40B4-BE49-F238E27FC236}">
                  <a16:creationId xmlns:a16="http://schemas.microsoft.com/office/drawing/2014/main" id="{0CE6E672-4531-CA48-8078-E5559C9B76E6}"/>
                </a:ext>
              </a:extLst>
            </p:cNvPr>
            <p:cNvSpPr txBox="1"/>
            <p:nvPr/>
          </p:nvSpPr>
          <p:spPr>
            <a:xfrm>
              <a:off x="7903784" y="4079596"/>
              <a:ext cx="1725047" cy="307777"/>
            </a:xfrm>
            <a:prstGeom prst="rect">
              <a:avLst/>
            </a:prstGeom>
            <a:noFill/>
          </p:spPr>
          <p:txBody>
            <a:bodyPr wrap="square" rtlCol="0">
              <a:spAutoFit/>
            </a:bodyPr>
            <a:lstStyle/>
            <a:p>
              <a:pPr algn="ctr"/>
              <a:r>
                <a:rPr lang="en-US" sz="1400" b="1" dirty="0">
                  <a:latin typeface="Poppins" pitchFamily="2" charset="77"/>
                  <a:cs typeface="Poppins" pitchFamily="2" charset="77"/>
                </a:rPr>
                <a:t>Outcome</a:t>
              </a:r>
            </a:p>
          </p:txBody>
        </p:sp>
      </p:grpSp>
      <p:cxnSp>
        <p:nvCxnSpPr>
          <p:cNvPr id="11" name="Straight Connector 28">
            <a:extLst>
              <a:ext uri="{FF2B5EF4-FFF2-40B4-BE49-F238E27FC236}">
                <a16:creationId xmlns:a16="http://schemas.microsoft.com/office/drawing/2014/main" id="{2E037BA1-BB46-9F44-B6AF-0036489E7489}"/>
              </a:ext>
            </a:extLst>
          </p:cNvPr>
          <p:cNvCxnSpPr>
            <a:cxnSpLocks/>
          </p:cNvCxnSpPr>
          <p:nvPr/>
        </p:nvCxnSpPr>
        <p:spPr>
          <a:xfrm>
            <a:off x="0" y="6819318"/>
            <a:ext cx="12192000" cy="0"/>
          </a:xfrm>
          <a:prstGeom prst="line">
            <a:avLst/>
          </a:prstGeom>
          <a:ln w="76200">
            <a:gradFill>
              <a:gsLst>
                <a:gs pos="0">
                  <a:srgbClr val="09307C"/>
                </a:gs>
                <a:gs pos="100000">
                  <a:srgbClr val="15D2FD"/>
                </a:gs>
              </a:gsLst>
              <a:lin ang="0" scaled="0"/>
            </a:gra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7B3D69A-B384-0946-A439-A9F6411A2B96}"/>
              </a:ext>
            </a:extLst>
          </p:cNvPr>
          <p:cNvGrpSpPr/>
          <p:nvPr/>
        </p:nvGrpSpPr>
        <p:grpSpPr>
          <a:xfrm>
            <a:off x="6545063" y="6594318"/>
            <a:ext cx="450000" cy="450000"/>
            <a:chOff x="5731115" y="5732286"/>
            <a:chExt cx="450000" cy="450000"/>
          </a:xfrm>
        </p:grpSpPr>
        <p:sp>
          <p:nvSpPr>
            <p:cNvPr id="13" name="Oval 12">
              <a:extLst>
                <a:ext uri="{FF2B5EF4-FFF2-40B4-BE49-F238E27FC236}">
                  <a16:creationId xmlns:a16="http://schemas.microsoft.com/office/drawing/2014/main" id="{D684FCBA-C175-6741-8BAB-CD2BF9D4D6FF}"/>
                </a:ext>
              </a:extLst>
            </p:cNvPr>
            <p:cNvSpPr>
              <a:spLocks noChangeAspect="1"/>
            </p:cNvSpPr>
            <p:nvPr/>
          </p:nvSpPr>
          <p:spPr>
            <a:xfrm>
              <a:off x="5731115" y="5732286"/>
              <a:ext cx="450000" cy="450000"/>
            </a:xfrm>
            <a:prstGeom prst="ellipse">
              <a:avLst/>
            </a:prstGeom>
            <a:solidFill>
              <a:srgbClr val="395A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9EF1BA9-A6B2-D24F-B53C-F72E50FD26BC}"/>
                </a:ext>
              </a:extLst>
            </p:cNvPr>
            <p:cNvSpPr>
              <a:spLocks noChangeAspect="1"/>
            </p:cNvSpPr>
            <p:nvPr/>
          </p:nvSpPr>
          <p:spPr>
            <a:xfrm>
              <a:off x="5803115" y="5804286"/>
              <a:ext cx="306000" cy="306000"/>
            </a:xfrm>
            <a:prstGeom prst="ellipse">
              <a:avLst/>
            </a:prstGeom>
            <a:solidFill>
              <a:srgbClr val="395A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FB25A6CA-57FC-4042-BA8B-57D913587311}"/>
                </a:ext>
              </a:extLst>
            </p:cNvPr>
            <p:cNvSpPr>
              <a:spLocks noChangeAspect="1"/>
            </p:cNvSpPr>
            <p:nvPr/>
          </p:nvSpPr>
          <p:spPr>
            <a:xfrm>
              <a:off x="5866115" y="5867286"/>
              <a:ext cx="180000" cy="180000"/>
            </a:xfrm>
            <a:prstGeom prst="ellipse">
              <a:avLst/>
            </a:prstGeom>
            <a:solidFill>
              <a:srgbClr val="395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TextBox 19">
            <a:extLst>
              <a:ext uri="{FF2B5EF4-FFF2-40B4-BE49-F238E27FC236}">
                <a16:creationId xmlns:a16="http://schemas.microsoft.com/office/drawing/2014/main" id="{CF0FE266-0287-48BD-A899-D4C20AABEA9E}"/>
              </a:ext>
            </a:extLst>
          </p:cNvPr>
          <p:cNvSpPr txBox="1"/>
          <p:nvPr/>
        </p:nvSpPr>
        <p:spPr>
          <a:xfrm>
            <a:off x="690465" y="1712200"/>
            <a:ext cx="3666931" cy="373224"/>
          </a:xfrm>
          <a:prstGeom prst="rect">
            <a:avLst/>
          </a:prstGeom>
          <a:noFill/>
        </p:spPr>
        <p:txBody>
          <a:bodyPr wrap="square" rtlCol="0">
            <a:spAutoFit/>
          </a:bodyPr>
          <a:lstStyle/>
          <a:p>
            <a:r>
              <a:rPr lang="en-SG" dirty="0">
                <a:latin typeface="Gotham Book" pitchFamily="50" charset="0"/>
                <a:cs typeface="Gotham Book" pitchFamily="50" charset="0"/>
              </a:rPr>
              <a:t>Random Forest Regression</a:t>
            </a:r>
          </a:p>
        </p:txBody>
      </p:sp>
      <p:pic>
        <p:nvPicPr>
          <p:cNvPr id="25" name="Picture 24" descr="A close up of a map&#10;&#10;Description generated with very high confidence">
            <a:extLst>
              <a:ext uri="{FF2B5EF4-FFF2-40B4-BE49-F238E27FC236}">
                <a16:creationId xmlns:a16="http://schemas.microsoft.com/office/drawing/2014/main" id="{C627B2F0-9314-4532-B242-368A575BE794}"/>
              </a:ext>
            </a:extLst>
          </p:cNvPr>
          <p:cNvPicPr>
            <a:picLocks noChangeAspect="1"/>
          </p:cNvPicPr>
          <p:nvPr/>
        </p:nvPicPr>
        <p:blipFill>
          <a:blip r:embed="rId3"/>
          <a:stretch>
            <a:fillRect/>
          </a:stretch>
        </p:blipFill>
        <p:spPr>
          <a:xfrm>
            <a:off x="187625" y="2262827"/>
            <a:ext cx="7732447" cy="3929089"/>
          </a:xfrm>
          <a:prstGeom prst="rect">
            <a:avLst/>
          </a:prstGeom>
        </p:spPr>
      </p:pic>
      <p:pic>
        <p:nvPicPr>
          <p:cNvPr id="27" name="Picture 26" descr="A close up of a map&#10;&#10;Description generated with high confidence">
            <a:extLst>
              <a:ext uri="{FF2B5EF4-FFF2-40B4-BE49-F238E27FC236}">
                <a16:creationId xmlns:a16="http://schemas.microsoft.com/office/drawing/2014/main" id="{4BB903B3-117E-4760-BBBB-BABE7666FA79}"/>
              </a:ext>
            </a:extLst>
          </p:cNvPr>
          <p:cNvPicPr>
            <a:picLocks noChangeAspect="1"/>
          </p:cNvPicPr>
          <p:nvPr/>
        </p:nvPicPr>
        <p:blipFill rotWithShape="1">
          <a:blip r:embed="rId4"/>
          <a:srcRect r="50894"/>
          <a:stretch/>
        </p:blipFill>
        <p:spPr>
          <a:xfrm>
            <a:off x="8196925" y="1"/>
            <a:ext cx="3203549" cy="3322934"/>
          </a:xfrm>
          <a:prstGeom prst="rect">
            <a:avLst/>
          </a:prstGeom>
        </p:spPr>
      </p:pic>
      <p:pic>
        <p:nvPicPr>
          <p:cNvPr id="28" name="Picture 27" descr="A close up of a map&#10;&#10;Description generated with high confidence">
            <a:extLst>
              <a:ext uri="{FF2B5EF4-FFF2-40B4-BE49-F238E27FC236}">
                <a16:creationId xmlns:a16="http://schemas.microsoft.com/office/drawing/2014/main" id="{DA04AB86-60BD-4758-A7EA-F26EE4391973}"/>
              </a:ext>
            </a:extLst>
          </p:cNvPr>
          <p:cNvPicPr>
            <a:picLocks noChangeAspect="1"/>
          </p:cNvPicPr>
          <p:nvPr/>
        </p:nvPicPr>
        <p:blipFill rotWithShape="1">
          <a:blip r:embed="rId4"/>
          <a:srcRect l="50047"/>
          <a:stretch/>
        </p:blipFill>
        <p:spPr>
          <a:xfrm>
            <a:off x="8051381" y="3314774"/>
            <a:ext cx="3216228" cy="3279544"/>
          </a:xfrm>
          <a:prstGeom prst="rect">
            <a:avLst/>
          </a:prstGeom>
        </p:spPr>
      </p:pic>
      <p:pic>
        <p:nvPicPr>
          <p:cNvPr id="30" name="Picture 29" descr="A screenshot of a cell phone&#10;&#10;Description generated with high confidence">
            <a:extLst>
              <a:ext uri="{FF2B5EF4-FFF2-40B4-BE49-F238E27FC236}">
                <a16:creationId xmlns:a16="http://schemas.microsoft.com/office/drawing/2014/main" id="{1D2A6C5B-63C4-4907-B43A-C35469D9FB87}"/>
              </a:ext>
            </a:extLst>
          </p:cNvPr>
          <p:cNvPicPr>
            <a:picLocks noChangeAspect="1"/>
          </p:cNvPicPr>
          <p:nvPr/>
        </p:nvPicPr>
        <p:blipFill rotWithShape="1">
          <a:blip r:embed="rId5"/>
          <a:srcRect r="47052" b="16942"/>
          <a:stretch/>
        </p:blipFill>
        <p:spPr>
          <a:xfrm>
            <a:off x="7920072" y="3778588"/>
            <a:ext cx="4127817" cy="1139312"/>
          </a:xfrm>
          <a:prstGeom prst="rect">
            <a:avLst/>
          </a:prstGeom>
        </p:spPr>
      </p:pic>
    </p:spTree>
    <p:extLst>
      <p:ext uri="{BB962C8B-B14F-4D97-AF65-F5344CB8AC3E}">
        <p14:creationId xmlns:p14="http://schemas.microsoft.com/office/powerpoint/2010/main" val="9972046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27"/>
                                        </p:tgtEl>
                                      </p:cBhvr>
                                    </p:animEffect>
                                    <p:set>
                                      <p:cBhvr>
                                        <p:cTn id="20" dur="1" fill="hold">
                                          <p:stCondLst>
                                            <p:cond delay="499"/>
                                          </p:stCondLst>
                                        </p:cTn>
                                        <p:tgtEl>
                                          <p:spTgt spid="27"/>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28"/>
                                        </p:tgtEl>
                                      </p:cBhvr>
                                    </p:animEffect>
                                    <p:set>
                                      <p:cBhvr>
                                        <p:cTn id="23" dur="1" fill="hold">
                                          <p:stCondLst>
                                            <p:cond delay="499"/>
                                          </p:stCondLst>
                                        </p:cTn>
                                        <p:tgtEl>
                                          <p:spTgt spid="28"/>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F65FDFB-6AD5-0145-AF65-D8406C4A3F15}"/>
              </a:ext>
            </a:extLst>
          </p:cNvPr>
          <p:cNvGrpSpPr/>
          <p:nvPr/>
        </p:nvGrpSpPr>
        <p:grpSpPr>
          <a:xfrm>
            <a:off x="423106" y="652783"/>
            <a:ext cx="4478678" cy="969416"/>
            <a:chOff x="3913414" y="652783"/>
            <a:chExt cx="3684814" cy="969416"/>
          </a:xfrm>
        </p:grpSpPr>
        <p:sp>
          <p:nvSpPr>
            <p:cNvPr id="3" name="TextBox 2">
              <a:extLst>
                <a:ext uri="{FF2B5EF4-FFF2-40B4-BE49-F238E27FC236}">
                  <a16:creationId xmlns:a16="http://schemas.microsoft.com/office/drawing/2014/main" id="{2A541424-BBB4-EA49-84E4-2052668AEC83}"/>
                </a:ext>
              </a:extLst>
            </p:cNvPr>
            <p:cNvSpPr txBox="1"/>
            <p:nvPr/>
          </p:nvSpPr>
          <p:spPr>
            <a:xfrm>
              <a:off x="3913414" y="652783"/>
              <a:ext cx="3684814" cy="892552"/>
            </a:xfrm>
            <a:prstGeom prst="rect">
              <a:avLst/>
            </a:prstGeom>
            <a:noFill/>
          </p:spPr>
          <p:txBody>
            <a:bodyPr wrap="square" lIns="0" tIns="0" rIns="0" bIns="0" rtlCol="0">
              <a:spAutoFit/>
            </a:bodyPr>
            <a:lstStyle/>
            <a:p>
              <a:r>
                <a:rPr lang="en-US" spc="200" dirty="0">
                  <a:solidFill>
                    <a:srgbClr val="2672E7"/>
                  </a:solidFill>
                  <a:latin typeface="Gotham Book" panose="02000604040000020004" pitchFamily="2" charset="0"/>
                  <a:ea typeface="Titillium" charset="0"/>
                  <a:cs typeface="Poppins" pitchFamily="2" charset="77"/>
                </a:rPr>
                <a:t> </a:t>
              </a:r>
              <a:endParaRPr lang="en-US" dirty="0">
                <a:solidFill>
                  <a:srgbClr val="2672E7"/>
                </a:solidFill>
                <a:latin typeface="Gotham Book" panose="02000604040000020004" pitchFamily="2" charset="0"/>
                <a:cs typeface="Poppins" pitchFamily="2" charset="77"/>
              </a:endParaRPr>
            </a:p>
            <a:p>
              <a:r>
                <a:rPr lang="en-US" sz="4000" b="1" dirty="0">
                  <a:solidFill>
                    <a:srgbClr val="073372"/>
                  </a:solidFill>
                  <a:latin typeface="Gotham Bold" panose="02000604040000020004" pitchFamily="2" charset="0"/>
                  <a:cs typeface="Poppins" pitchFamily="2" charset="77"/>
                </a:rPr>
                <a:t>Prediction</a:t>
              </a:r>
            </a:p>
          </p:txBody>
        </p:sp>
        <p:cxnSp>
          <p:nvCxnSpPr>
            <p:cNvPr id="4" name="Straight Connector 3">
              <a:extLst>
                <a:ext uri="{FF2B5EF4-FFF2-40B4-BE49-F238E27FC236}">
                  <a16:creationId xmlns:a16="http://schemas.microsoft.com/office/drawing/2014/main" id="{ED1D51D3-7641-2242-B96E-25600945D13A}"/>
                </a:ext>
              </a:extLst>
            </p:cNvPr>
            <p:cNvCxnSpPr/>
            <p:nvPr/>
          </p:nvCxnSpPr>
          <p:spPr>
            <a:xfrm>
              <a:off x="3933327" y="1622199"/>
              <a:ext cx="691243" cy="0"/>
            </a:xfrm>
            <a:prstGeom prst="line">
              <a:avLst/>
            </a:prstGeom>
            <a:ln w="25400">
              <a:gradFill>
                <a:gsLst>
                  <a:gs pos="0">
                    <a:srgbClr val="09307C"/>
                  </a:gs>
                  <a:gs pos="99000">
                    <a:srgbClr val="15D2FD"/>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823DC271-5FA7-2B4C-A5B9-E4727E6B8922}"/>
              </a:ext>
            </a:extLst>
          </p:cNvPr>
          <p:cNvGrpSpPr/>
          <p:nvPr/>
        </p:nvGrpSpPr>
        <p:grpSpPr>
          <a:xfrm>
            <a:off x="-76415" y="6521025"/>
            <a:ext cx="11992596" cy="315123"/>
            <a:chOff x="-92703" y="4079596"/>
            <a:chExt cx="11992596" cy="315123"/>
          </a:xfrm>
        </p:grpSpPr>
        <p:sp>
          <p:nvSpPr>
            <p:cNvPr id="6" name="TextBox 5">
              <a:extLst>
                <a:ext uri="{FF2B5EF4-FFF2-40B4-BE49-F238E27FC236}">
                  <a16:creationId xmlns:a16="http://schemas.microsoft.com/office/drawing/2014/main" id="{A83313EE-CA6A-DD42-960D-B0C8A7249407}"/>
                </a:ext>
              </a:extLst>
            </p:cNvPr>
            <p:cNvSpPr txBox="1"/>
            <p:nvPr/>
          </p:nvSpPr>
          <p:spPr>
            <a:xfrm>
              <a:off x="-92703" y="4079599"/>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Background</a:t>
              </a:r>
            </a:p>
          </p:txBody>
        </p:sp>
        <p:sp>
          <p:nvSpPr>
            <p:cNvPr id="7" name="TextBox 6">
              <a:extLst>
                <a:ext uri="{FF2B5EF4-FFF2-40B4-BE49-F238E27FC236}">
                  <a16:creationId xmlns:a16="http://schemas.microsoft.com/office/drawing/2014/main" id="{50091904-416F-3547-9C8E-0AF409393B41}"/>
                </a:ext>
              </a:extLst>
            </p:cNvPr>
            <p:cNvSpPr txBox="1"/>
            <p:nvPr/>
          </p:nvSpPr>
          <p:spPr>
            <a:xfrm>
              <a:off x="4182191" y="4086942"/>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Analysis</a:t>
              </a:r>
            </a:p>
          </p:txBody>
        </p:sp>
        <p:sp>
          <p:nvSpPr>
            <p:cNvPr id="8" name="TextBox 7">
              <a:extLst>
                <a:ext uri="{FF2B5EF4-FFF2-40B4-BE49-F238E27FC236}">
                  <a16:creationId xmlns:a16="http://schemas.microsoft.com/office/drawing/2014/main" id="{30A0A08A-2BC8-174C-8190-EE3957891D6E}"/>
                </a:ext>
              </a:extLst>
            </p:cNvPr>
            <p:cNvSpPr txBox="1"/>
            <p:nvPr/>
          </p:nvSpPr>
          <p:spPr>
            <a:xfrm>
              <a:off x="2019569" y="4079596"/>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Visualization</a:t>
              </a:r>
            </a:p>
          </p:txBody>
        </p:sp>
        <p:sp>
          <p:nvSpPr>
            <p:cNvPr id="9" name="TextBox 8">
              <a:extLst>
                <a:ext uri="{FF2B5EF4-FFF2-40B4-BE49-F238E27FC236}">
                  <a16:creationId xmlns:a16="http://schemas.microsoft.com/office/drawing/2014/main" id="{ABE2F6B2-0EC1-8544-8C91-E229CBC5206C}"/>
                </a:ext>
              </a:extLst>
            </p:cNvPr>
            <p:cNvSpPr txBox="1"/>
            <p:nvPr/>
          </p:nvSpPr>
          <p:spPr>
            <a:xfrm>
              <a:off x="10553840"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Conclusion</a:t>
              </a:r>
            </a:p>
          </p:txBody>
        </p:sp>
        <p:sp>
          <p:nvSpPr>
            <p:cNvPr id="10" name="TextBox 9">
              <a:extLst>
                <a:ext uri="{FF2B5EF4-FFF2-40B4-BE49-F238E27FC236}">
                  <a16:creationId xmlns:a16="http://schemas.microsoft.com/office/drawing/2014/main" id="{0CE6E672-4531-CA48-8078-E5559C9B76E6}"/>
                </a:ext>
              </a:extLst>
            </p:cNvPr>
            <p:cNvSpPr txBox="1"/>
            <p:nvPr/>
          </p:nvSpPr>
          <p:spPr>
            <a:xfrm>
              <a:off x="7903784" y="4079596"/>
              <a:ext cx="1725047" cy="307777"/>
            </a:xfrm>
            <a:prstGeom prst="rect">
              <a:avLst/>
            </a:prstGeom>
            <a:noFill/>
          </p:spPr>
          <p:txBody>
            <a:bodyPr wrap="square" rtlCol="0">
              <a:spAutoFit/>
            </a:bodyPr>
            <a:lstStyle/>
            <a:p>
              <a:pPr algn="ctr"/>
              <a:r>
                <a:rPr lang="en-US" sz="1400" b="1" dirty="0">
                  <a:latin typeface="Poppins" pitchFamily="2" charset="77"/>
                  <a:cs typeface="Poppins" pitchFamily="2" charset="77"/>
                </a:rPr>
                <a:t>Outcome</a:t>
              </a:r>
            </a:p>
          </p:txBody>
        </p:sp>
      </p:grpSp>
      <p:cxnSp>
        <p:nvCxnSpPr>
          <p:cNvPr id="11" name="Straight Connector 28">
            <a:extLst>
              <a:ext uri="{FF2B5EF4-FFF2-40B4-BE49-F238E27FC236}">
                <a16:creationId xmlns:a16="http://schemas.microsoft.com/office/drawing/2014/main" id="{2E037BA1-BB46-9F44-B6AF-0036489E7489}"/>
              </a:ext>
            </a:extLst>
          </p:cNvPr>
          <p:cNvCxnSpPr>
            <a:cxnSpLocks/>
          </p:cNvCxnSpPr>
          <p:nvPr/>
        </p:nvCxnSpPr>
        <p:spPr>
          <a:xfrm>
            <a:off x="0" y="6819318"/>
            <a:ext cx="12192000" cy="0"/>
          </a:xfrm>
          <a:prstGeom prst="line">
            <a:avLst/>
          </a:prstGeom>
          <a:ln w="76200">
            <a:gradFill>
              <a:gsLst>
                <a:gs pos="0">
                  <a:srgbClr val="09307C"/>
                </a:gs>
                <a:gs pos="100000">
                  <a:srgbClr val="15D2FD"/>
                </a:gs>
              </a:gsLst>
              <a:lin ang="0" scaled="0"/>
            </a:gra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7B3D69A-B384-0946-A439-A9F6411A2B96}"/>
              </a:ext>
            </a:extLst>
          </p:cNvPr>
          <p:cNvGrpSpPr/>
          <p:nvPr/>
        </p:nvGrpSpPr>
        <p:grpSpPr>
          <a:xfrm>
            <a:off x="6545063" y="6594318"/>
            <a:ext cx="450000" cy="450000"/>
            <a:chOff x="5731115" y="5732286"/>
            <a:chExt cx="450000" cy="450000"/>
          </a:xfrm>
        </p:grpSpPr>
        <p:sp>
          <p:nvSpPr>
            <p:cNvPr id="13" name="Oval 12">
              <a:extLst>
                <a:ext uri="{FF2B5EF4-FFF2-40B4-BE49-F238E27FC236}">
                  <a16:creationId xmlns:a16="http://schemas.microsoft.com/office/drawing/2014/main" id="{D684FCBA-C175-6741-8BAB-CD2BF9D4D6FF}"/>
                </a:ext>
              </a:extLst>
            </p:cNvPr>
            <p:cNvSpPr>
              <a:spLocks noChangeAspect="1"/>
            </p:cNvSpPr>
            <p:nvPr/>
          </p:nvSpPr>
          <p:spPr>
            <a:xfrm>
              <a:off x="5731115" y="5732286"/>
              <a:ext cx="450000" cy="450000"/>
            </a:xfrm>
            <a:prstGeom prst="ellipse">
              <a:avLst/>
            </a:prstGeom>
            <a:solidFill>
              <a:srgbClr val="395A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9EF1BA9-A6B2-D24F-B53C-F72E50FD26BC}"/>
                </a:ext>
              </a:extLst>
            </p:cNvPr>
            <p:cNvSpPr>
              <a:spLocks noChangeAspect="1"/>
            </p:cNvSpPr>
            <p:nvPr/>
          </p:nvSpPr>
          <p:spPr>
            <a:xfrm>
              <a:off x="5803115" y="5804286"/>
              <a:ext cx="306000" cy="306000"/>
            </a:xfrm>
            <a:prstGeom prst="ellipse">
              <a:avLst/>
            </a:prstGeom>
            <a:solidFill>
              <a:srgbClr val="395A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FB25A6CA-57FC-4042-BA8B-57D913587311}"/>
                </a:ext>
              </a:extLst>
            </p:cNvPr>
            <p:cNvSpPr>
              <a:spLocks noChangeAspect="1"/>
            </p:cNvSpPr>
            <p:nvPr/>
          </p:nvSpPr>
          <p:spPr>
            <a:xfrm>
              <a:off x="5866115" y="5867286"/>
              <a:ext cx="180000" cy="180000"/>
            </a:xfrm>
            <a:prstGeom prst="ellipse">
              <a:avLst/>
            </a:prstGeom>
            <a:solidFill>
              <a:srgbClr val="395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0" name="Picture 19" descr="A screenshot of a cell phone&#10;&#10;Description generated with high confidence">
            <a:extLst>
              <a:ext uri="{FF2B5EF4-FFF2-40B4-BE49-F238E27FC236}">
                <a16:creationId xmlns:a16="http://schemas.microsoft.com/office/drawing/2014/main" id="{EA44D6E6-B5C2-48C6-BEC9-F4CAB4656C53}"/>
              </a:ext>
            </a:extLst>
          </p:cNvPr>
          <p:cNvPicPr>
            <a:picLocks noChangeAspect="1"/>
          </p:cNvPicPr>
          <p:nvPr/>
        </p:nvPicPr>
        <p:blipFill>
          <a:blip r:embed="rId3"/>
          <a:stretch>
            <a:fillRect/>
          </a:stretch>
        </p:blipFill>
        <p:spPr>
          <a:xfrm>
            <a:off x="156222" y="2135533"/>
            <a:ext cx="8256763" cy="3224408"/>
          </a:xfrm>
          <a:prstGeom prst="rect">
            <a:avLst/>
          </a:prstGeom>
        </p:spPr>
      </p:pic>
      <p:sp>
        <p:nvSpPr>
          <p:cNvPr id="21" name="TextBox 20">
            <a:extLst>
              <a:ext uri="{FF2B5EF4-FFF2-40B4-BE49-F238E27FC236}">
                <a16:creationId xmlns:a16="http://schemas.microsoft.com/office/drawing/2014/main" id="{70794F95-9021-4399-9AC0-F8C00D9C36E8}"/>
              </a:ext>
            </a:extLst>
          </p:cNvPr>
          <p:cNvSpPr txBox="1"/>
          <p:nvPr/>
        </p:nvSpPr>
        <p:spPr>
          <a:xfrm>
            <a:off x="592602" y="1694200"/>
            <a:ext cx="6722598" cy="369332"/>
          </a:xfrm>
          <a:prstGeom prst="rect">
            <a:avLst/>
          </a:prstGeom>
          <a:noFill/>
        </p:spPr>
        <p:txBody>
          <a:bodyPr wrap="square" rtlCol="0">
            <a:spAutoFit/>
          </a:bodyPr>
          <a:lstStyle/>
          <a:p>
            <a:r>
              <a:rPr lang="en-SG" dirty="0">
                <a:latin typeface="Gotham Book" pitchFamily="50" charset="0"/>
                <a:cs typeface="Gotham Book" pitchFamily="50" charset="0"/>
              </a:rPr>
              <a:t>Regression is great enough, but stats are not so ideal...</a:t>
            </a:r>
          </a:p>
        </p:txBody>
      </p:sp>
      <p:sp>
        <p:nvSpPr>
          <p:cNvPr id="22" name="Rectangle: Rounded Corners 21">
            <a:extLst>
              <a:ext uri="{FF2B5EF4-FFF2-40B4-BE49-F238E27FC236}">
                <a16:creationId xmlns:a16="http://schemas.microsoft.com/office/drawing/2014/main" id="{CC5753F6-2CA5-4999-A3F4-1E1BF9ED1C86}"/>
              </a:ext>
            </a:extLst>
          </p:cNvPr>
          <p:cNvSpPr/>
          <p:nvPr/>
        </p:nvSpPr>
        <p:spPr>
          <a:xfrm>
            <a:off x="7316957" y="1878866"/>
            <a:ext cx="1297859" cy="385946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Rectangle 31">
            <a:extLst>
              <a:ext uri="{FF2B5EF4-FFF2-40B4-BE49-F238E27FC236}">
                <a16:creationId xmlns:a16="http://schemas.microsoft.com/office/drawing/2014/main" id="{83965917-9F07-49E1-9DD2-C71793FD9E5D}"/>
              </a:ext>
            </a:extLst>
          </p:cNvPr>
          <p:cNvSpPr/>
          <p:nvPr/>
        </p:nvSpPr>
        <p:spPr>
          <a:xfrm>
            <a:off x="1028059" y="2071323"/>
            <a:ext cx="1636170" cy="336839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34" name="Connector: Elbow 33">
            <a:extLst>
              <a:ext uri="{FF2B5EF4-FFF2-40B4-BE49-F238E27FC236}">
                <a16:creationId xmlns:a16="http://schemas.microsoft.com/office/drawing/2014/main" id="{5CAA11FC-65BF-4DBB-9414-0F0B8CED4D01}"/>
              </a:ext>
            </a:extLst>
          </p:cNvPr>
          <p:cNvCxnSpPr>
            <a:cxnSpLocks/>
            <a:stCxn id="32" idx="2"/>
          </p:cNvCxnSpPr>
          <p:nvPr/>
        </p:nvCxnSpPr>
        <p:spPr>
          <a:xfrm rot="16200000" flipH="1">
            <a:off x="1959195" y="5326666"/>
            <a:ext cx="590198" cy="81630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134D8FE-F4FA-4B07-A4AA-40DB683A4022}"/>
              </a:ext>
            </a:extLst>
          </p:cNvPr>
          <p:cNvSpPr txBox="1"/>
          <p:nvPr/>
        </p:nvSpPr>
        <p:spPr>
          <a:xfrm>
            <a:off x="2744859" y="5845250"/>
            <a:ext cx="3872204" cy="369332"/>
          </a:xfrm>
          <a:prstGeom prst="rect">
            <a:avLst/>
          </a:prstGeom>
          <a:noFill/>
        </p:spPr>
        <p:txBody>
          <a:bodyPr wrap="square" rtlCol="0">
            <a:spAutoFit/>
          </a:bodyPr>
          <a:lstStyle/>
          <a:p>
            <a:r>
              <a:rPr lang="en-SG" dirty="0">
                <a:latin typeface="Gotham Book" pitchFamily="50" charset="0"/>
                <a:cs typeface="Gotham Book" pitchFamily="50" charset="0"/>
              </a:rPr>
              <a:t>Uni-variate Linear Regression</a:t>
            </a:r>
          </a:p>
        </p:txBody>
      </p:sp>
      <p:pic>
        <p:nvPicPr>
          <p:cNvPr id="30" name="Picture 29" descr="A screenshot of a cell phone&#10;&#10;Description generated with very high confidence">
            <a:extLst>
              <a:ext uri="{FF2B5EF4-FFF2-40B4-BE49-F238E27FC236}">
                <a16:creationId xmlns:a16="http://schemas.microsoft.com/office/drawing/2014/main" id="{F57B04BA-79AE-43FA-854F-4267023AB957}"/>
              </a:ext>
            </a:extLst>
          </p:cNvPr>
          <p:cNvPicPr>
            <a:picLocks noChangeAspect="1"/>
          </p:cNvPicPr>
          <p:nvPr/>
        </p:nvPicPr>
        <p:blipFill>
          <a:blip r:embed="rId4"/>
          <a:stretch>
            <a:fillRect/>
          </a:stretch>
        </p:blipFill>
        <p:spPr>
          <a:xfrm>
            <a:off x="7159249" y="1622199"/>
            <a:ext cx="5013851" cy="4266645"/>
          </a:xfrm>
          <a:prstGeom prst="rect">
            <a:avLst/>
          </a:prstGeom>
        </p:spPr>
      </p:pic>
      <p:sp>
        <p:nvSpPr>
          <p:cNvPr id="31" name="Oval 30">
            <a:extLst>
              <a:ext uri="{FF2B5EF4-FFF2-40B4-BE49-F238E27FC236}">
                <a16:creationId xmlns:a16="http://schemas.microsoft.com/office/drawing/2014/main" id="{9993D988-6B03-4E62-ADD6-BA46B1033229}"/>
              </a:ext>
            </a:extLst>
          </p:cNvPr>
          <p:cNvSpPr/>
          <p:nvPr/>
        </p:nvSpPr>
        <p:spPr>
          <a:xfrm>
            <a:off x="8340829" y="2063532"/>
            <a:ext cx="441766" cy="43707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Arrow: Down 38">
            <a:extLst>
              <a:ext uri="{FF2B5EF4-FFF2-40B4-BE49-F238E27FC236}">
                <a16:creationId xmlns:a16="http://schemas.microsoft.com/office/drawing/2014/main" id="{63B6E856-2C4A-45AF-83C3-835212986979}"/>
              </a:ext>
            </a:extLst>
          </p:cNvPr>
          <p:cNvSpPr/>
          <p:nvPr/>
        </p:nvSpPr>
        <p:spPr>
          <a:xfrm rot="2571602">
            <a:off x="8884237" y="1181803"/>
            <a:ext cx="298580" cy="909363"/>
          </a:xfrm>
          <a:prstGeom prst="downArrow">
            <a:avLst>
              <a:gd name="adj1" fmla="val 45777"/>
              <a:gd name="adj2" fmla="val 1150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0" name="TextBox 39">
            <a:extLst>
              <a:ext uri="{FF2B5EF4-FFF2-40B4-BE49-F238E27FC236}">
                <a16:creationId xmlns:a16="http://schemas.microsoft.com/office/drawing/2014/main" id="{C635606C-C24B-4D1A-ACCC-AAC125567CD4}"/>
              </a:ext>
            </a:extLst>
          </p:cNvPr>
          <p:cNvSpPr txBox="1"/>
          <p:nvPr/>
        </p:nvSpPr>
        <p:spPr>
          <a:xfrm>
            <a:off x="8201324" y="891735"/>
            <a:ext cx="2501827" cy="369332"/>
          </a:xfrm>
          <a:prstGeom prst="rect">
            <a:avLst/>
          </a:prstGeom>
          <a:noFill/>
        </p:spPr>
        <p:txBody>
          <a:bodyPr wrap="square" rtlCol="0">
            <a:spAutoFit/>
          </a:bodyPr>
          <a:lstStyle/>
          <a:p>
            <a:r>
              <a:rPr lang="en-SG" b="1" dirty="0">
                <a:latin typeface="Gotham Book" pitchFamily="50" charset="0"/>
                <a:cs typeface="Gotham Book" pitchFamily="50" charset="0"/>
              </a:rPr>
              <a:t>Highest Correlation </a:t>
            </a:r>
          </a:p>
        </p:txBody>
      </p:sp>
    </p:spTree>
    <p:extLst>
      <p:ext uri="{BB962C8B-B14F-4D97-AF65-F5344CB8AC3E}">
        <p14:creationId xmlns:p14="http://schemas.microsoft.com/office/powerpoint/2010/main" val="204906981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par>
                                <p:cTn id="34" presetID="10" presetClass="entr" presetSubtype="0" fill="hold"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2" grpId="0" animBg="1"/>
      <p:bldP spid="37" grpId="0"/>
      <p:bldP spid="31" grpId="0" animBg="1"/>
      <p:bldP spid="39" grpId="0" animBg="1"/>
      <p:bldP spid="4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F65FDFB-6AD5-0145-AF65-D8406C4A3F15}"/>
              </a:ext>
            </a:extLst>
          </p:cNvPr>
          <p:cNvGrpSpPr/>
          <p:nvPr/>
        </p:nvGrpSpPr>
        <p:grpSpPr>
          <a:xfrm>
            <a:off x="392827" y="644853"/>
            <a:ext cx="4478678" cy="977346"/>
            <a:chOff x="3888502" y="644853"/>
            <a:chExt cx="3684814" cy="977346"/>
          </a:xfrm>
        </p:grpSpPr>
        <p:sp>
          <p:nvSpPr>
            <p:cNvPr id="3" name="TextBox 2">
              <a:extLst>
                <a:ext uri="{FF2B5EF4-FFF2-40B4-BE49-F238E27FC236}">
                  <a16:creationId xmlns:a16="http://schemas.microsoft.com/office/drawing/2014/main" id="{2A541424-BBB4-EA49-84E4-2052668AEC83}"/>
                </a:ext>
              </a:extLst>
            </p:cNvPr>
            <p:cNvSpPr txBox="1"/>
            <p:nvPr/>
          </p:nvSpPr>
          <p:spPr>
            <a:xfrm>
              <a:off x="3888502" y="644853"/>
              <a:ext cx="3684814" cy="892552"/>
            </a:xfrm>
            <a:prstGeom prst="rect">
              <a:avLst/>
            </a:prstGeom>
            <a:noFill/>
          </p:spPr>
          <p:txBody>
            <a:bodyPr wrap="square" lIns="0" tIns="0" rIns="0" bIns="0" rtlCol="0">
              <a:spAutoFit/>
            </a:bodyPr>
            <a:lstStyle/>
            <a:p>
              <a:r>
                <a:rPr lang="en-US" spc="200" dirty="0">
                  <a:solidFill>
                    <a:srgbClr val="2672E7"/>
                  </a:solidFill>
                  <a:latin typeface="Gotham Book" panose="02000604040000020004" pitchFamily="2" charset="0"/>
                  <a:ea typeface="Titillium" charset="0"/>
                  <a:cs typeface="Poppins" pitchFamily="2" charset="77"/>
                </a:rPr>
                <a:t> </a:t>
              </a:r>
              <a:endParaRPr lang="en-US" dirty="0">
                <a:solidFill>
                  <a:srgbClr val="2672E7"/>
                </a:solidFill>
                <a:latin typeface="Gotham Book" panose="02000604040000020004" pitchFamily="2" charset="0"/>
                <a:cs typeface="Poppins" pitchFamily="2" charset="77"/>
              </a:endParaRPr>
            </a:p>
            <a:p>
              <a:r>
                <a:rPr lang="en-US" sz="4000" b="1" dirty="0">
                  <a:solidFill>
                    <a:srgbClr val="073372"/>
                  </a:solidFill>
                  <a:latin typeface="Gotham Bold" panose="02000604040000020004" pitchFamily="2" charset="0"/>
                  <a:cs typeface="Poppins" pitchFamily="2" charset="77"/>
                </a:rPr>
                <a:t>Prediction</a:t>
              </a:r>
            </a:p>
          </p:txBody>
        </p:sp>
        <p:cxnSp>
          <p:nvCxnSpPr>
            <p:cNvPr id="4" name="Straight Connector 3">
              <a:extLst>
                <a:ext uri="{FF2B5EF4-FFF2-40B4-BE49-F238E27FC236}">
                  <a16:creationId xmlns:a16="http://schemas.microsoft.com/office/drawing/2014/main" id="{ED1D51D3-7641-2242-B96E-25600945D13A}"/>
                </a:ext>
              </a:extLst>
            </p:cNvPr>
            <p:cNvCxnSpPr/>
            <p:nvPr/>
          </p:nvCxnSpPr>
          <p:spPr>
            <a:xfrm>
              <a:off x="3933327" y="1622199"/>
              <a:ext cx="691243" cy="0"/>
            </a:xfrm>
            <a:prstGeom prst="line">
              <a:avLst/>
            </a:prstGeom>
            <a:ln w="25400">
              <a:gradFill>
                <a:gsLst>
                  <a:gs pos="0">
                    <a:srgbClr val="09307C"/>
                  </a:gs>
                  <a:gs pos="99000">
                    <a:srgbClr val="15D2FD"/>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823DC271-5FA7-2B4C-A5B9-E4727E6B8922}"/>
              </a:ext>
            </a:extLst>
          </p:cNvPr>
          <p:cNvGrpSpPr/>
          <p:nvPr/>
        </p:nvGrpSpPr>
        <p:grpSpPr>
          <a:xfrm>
            <a:off x="-76415" y="6521025"/>
            <a:ext cx="11992596" cy="315123"/>
            <a:chOff x="-92703" y="4079596"/>
            <a:chExt cx="11992596" cy="315123"/>
          </a:xfrm>
        </p:grpSpPr>
        <p:sp>
          <p:nvSpPr>
            <p:cNvPr id="6" name="TextBox 5">
              <a:extLst>
                <a:ext uri="{FF2B5EF4-FFF2-40B4-BE49-F238E27FC236}">
                  <a16:creationId xmlns:a16="http://schemas.microsoft.com/office/drawing/2014/main" id="{A83313EE-CA6A-DD42-960D-B0C8A7249407}"/>
                </a:ext>
              </a:extLst>
            </p:cNvPr>
            <p:cNvSpPr txBox="1"/>
            <p:nvPr/>
          </p:nvSpPr>
          <p:spPr>
            <a:xfrm>
              <a:off x="-92703" y="4079599"/>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Background</a:t>
              </a:r>
            </a:p>
          </p:txBody>
        </p:sp>
        <p:sp>
          <p:nvSpPr>
            <p:cNvPr id="7" name="TextBox 6">
              <a:extLst>
                <a:ext uri="{FF2B5EF4-FFF2-40B4-BE49-F238E27FC236}">
                  <a16:creationId xmlns:a16="http://schemas.microsoft.com/office/drawing/2014/main" id="{50091904-416F-3547-9C8E-0AF409393B41}"/>
                </a:ext>
              </a:extLst>
            </p:cNvPr>
            <p:cNvSpPr txBox="1"/>
            <p:nvPr/>
          </p:nvSpPr>
          <p:spPr>
            <a:xfrm>
              <a:off x="4182191" y="4086942"/>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Analysis</a:t>
              </a:r>
            </a:p>
          </p:txBody>
        </p:sp>
        <p:sp>
          <p:nvSpPr>
            <p:cNvPr id="8" name="TextBox 7">
              <a:extLst>
                <a:ext uri="{FF2B5EF4-FFF2-40B4-BE49-F238E27FC236}">
                  <a16:creationId xmlns:a16="http://schemas.microsoft.com/office/drawing/2014/main" id="{30A0A08A-2BC8-174C-8190-EE3957891D6E}"/>
                </a:ext>
              </a:extLst>
            </p:cNvPr>
            <p:cNvSpPr txBox="1"/>
            <p:nvPr/>
          </p:nvSpPr>
          <p:spPr>
            <a:xfrm>
              <a:off x="2019569" y="4079596"/>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Visualization</a:t>
              </a:r>
            </a:p>
          </p:txBody>
        </p:sp>
        <p:sp>
          <p:nvSpPr>
            <p:cNvPr id="9" name="TextBox 8">
              <a:extLst>
                <a:ext uri="{FF2B5EF4-FFF2-40B4-BE49-F238E27FC236}">
                  <a16:creationId xmlns:a16="http://schemas.microsoft.com/office/drawing/2014/main" id="{ABE2F6B2-0EC1-8544-8C91-E229CBC5206C}"/>
                </a:ext>
              </a:extLst>
            </p:cNvPr>
            <p:cNvSpPr txBox="1"/>
            <p:nvPr/>
          </p:nvSpPr>
          <p:spPr>
            <a:xfrm>
              <a:off x="10553840"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Conclusion</a:t>
              </a:r>
            </a:p>
          </p:txBody>
        </p:sp>
        <p:sp>
          <p:nvSpPr>
            <p:cNvPr id="10" name="TextBox 9">
              <a:extLst>
                <a:ext uri="{FF2B5EF4-FFF2-40B4-BE49-F238E27FC236}">
                  <a16:creationId xmlns:a16="http://schemas.microsoft.com/office/drawing/2014/main" id="{0CE6E672-4531-CA48-8078-E5559C9B76E6}"/>
                </a:ext>
              </a:extLst>
            </p:cNvPr>
            <p:cNvSpPr txBox="1"/>
            <p:nvPr/>
          </p:nvSpPr>
          <p:spPr>
            <a:xfrm>
              <a:off x="7903784" y="4079596"/>
              <a:ext cx="1725047" cy="307777"/>
            </a:xfrm>
            <a:prstGeom prst="rect">
              <a:avLst/>
            </a:prstGeom>
            <a:noFill/>
          </p:spPr>
          <p:txBody>
            <a:bodyPr wrap="square" rtlCol="0">
              <a:spAutoFit/>
            </a:bodyPr>
            <a:lstStyle/>
            <a:p>
              <a:pPr algn="ctr"/>
              <a:r>
                <a:rPr lang="en-US" sz="1400" b="1" dirty="0">
                  <a:latin typeface="Poppins" pitchFamily="2" charset="77"/>
                  <a:cs typeface="Poppins" pitchFamily="2" charset="77"/>
                </a:rPr>
                <a:t>Outcome</a:t>
              </a:r>
            </a:p>
          </p:txBody>
        </p:sp>
      </p:grpSp>
      <p:cxnSp>
        <p:nvCxnSpPr>
          <p:cNvPr id="11" name="Straight Connector 28">
            <a:extLst>
              <a:ext uri="{FF2B5EF4-FFF2-40B4-BE49-F238E27FC236}">
                <a16:creationId xmlns:a16="http://schemas.microsoft.com/office/drawing/2014/main" id="{2E037BA1-BB46-9F44-B6AF-0036489E7489}"/>
              </a:ext>
            </a:extLst>
          </p:cNvPr>
          <p:cNvCxnSpPr>
            <a:cxnSpLocks/>
          </p:cNvCxnSpPr>
          <p:nvPr/>
        </p:nvCxnSpPr>
        <p:spPr>
          <a:xfrm>
            <a:off x="0" y="6819318"/>
            <a:ext cx="12192000" cy="0"/>
          </a:xfrm>
          <a:prstGeom prst="line">
            <a:avLst/>
          </a:prstGeom>
          <a:ln w="76200">
            <a:gradFill>
              <a:gsLst>
                <a:gs pos="0">
                  <a:srgbClr val="09307C"/>
                </a:gs>
                <a:gs pos="100000">
                  <a:srgbClr val="15D2FD"/>
                </a:gs>
              </a:gsLst>
              <a:lin ang="0" scaled="0"/>
            </a:gra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7B3D69A-B384-0946-A439-A9F6411A2B96}"/>
              </a:ext>
            </a:extLst>
          </p:cNvPr>
          <p:cNvGrpSpPr/>
          <p:nvPr/>
        </p:nvGrpSpPr>
        <p:grpSpPr>
          <a:xfrm>
            <a:off x="6545063" y="6594318"/>
            <a:ext cx="450000" cy="450000"/>
            <a:chOff x="5731115" y="5732286"/>
            <a:chExt cx="450000" cy="450000"/>
          </a:xfrm>
        </p:grpSpPr>
        <p:sp>
          <p:nvSpPr>
            <p:cNvPr id="13" name="Oval 12">
              <a:extLst>
                <a:ext uri="{FF2B5EF4-FFF2-40B4-BE49-F238E27FC236}">
                  <a16:creationId xmlns:a16="http://schemas.microsoft.com/office/drawing/2014/main" id="{D684FCBA-C175-6741-8BAB-CD2BF9D4D6FF}"/>
                </a:ext>
              </a:extLst>
            </p:cNvPr>
            <p:cNvSpPr>
              <a:spLocks noChangeAspect="1"/>
            </p:cNvSpPr>
            <p:nvPr/>
          </p:nvSpPr>
          <p:spPr>
            <a:xfrm>
              <a:off x="5731115" y="5732286"/>
              <a:ext cx="450000" cy="450000"/>
            </a:xfrm>
            <a:prstGeom prst="ellipse">
              <a:avLst/>
            </a:prstGeom>
            <a:solidFill>
              <a:srgbClr val="395A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9EF1BA9-A6B2-D24F-B53C-F72E50FD26BC}"/>
                </a:ext>
              </a:extLst>
            </p:cNvPr>
            <p:cNvSpPr>
              <a:spLocks noChangeAspect="1"/>
            </p:cNvSpPr>
            <p:nvPr/>
          </p:nvSpPr>
          <p:spPr>
            <a:xfrm>
              <a:off x="5803115" y="5804286"/>
              <a:ext cx="306000" cy="306000"/>
            </a:xfrm>
            <a:prstGeom prst="ellipse">
              <a:avLst/>
            </a:prstGeom>
            <a:solidFill>
              <a:srgbClr val="395A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FB25A6CA-57FC-4042-BA8B-57D913587311}"/>
                </a:ext>
              </a:extLst>
            </p:cNvPr>
            <p:cNvSpPr>
              <a:spLocks noChangeAspect="1"/>
            </p:cNvSpPr>
            <p:nvPr/>
          </p:nvSpPr>
          <p:spPr>
            <a:xfrm>
              <a:off x="5866115" y="5867286"/>
              <a:ext cx="180000" cy="180000"/>
            </a:xfrm>
            <a:prstGeom prst="ellipse">
              <a:avLst/>
            </a:prstGeom>
            <a:solidFill>
              <a:srgbClr val="395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 name="TextBox 21">
            <a:extLst>
              <a:ext uri="{FF2B5EF4-FFF2-40B4-BE49-F238E27FC236}">
                <a16:creationId xmlns:a16="http://schemas.microsoft.com/office/drawing/2014/main" id="{2208EC27-FAAE-42D2-9ECB-BB1C3405F8C8}"/>
              </a:ext>
            </a:extLst>
          </p:cNvPr>
          <p:cNvSpPr txBox="1"/>
          <p:nvPr/>
        </p:nvSpPr>
        <p:spPr>
          <a:xfrm>
            <a:off x="1496566" y="1572192"/>
            <a:ext cx="3226446" cy="307777"/>
          </a:xfrm>
          <a:prstGeom prst="rect">
            <a:avLst/>
          </a:prstGeom>
          <a:noFill/>
        </p:spPr>
        <p:txBody>
          <a:bodyPr wrap="square" rtlCol="0">
            <a:spAutoFit/>
          </a:bodyPr>
          <a:lstStyle/>
          <a:p>
            <a:pPr algn="ctr"/>
            <a:r>
              <a:rPr lang="en-SG" sz="1400" dirty="0">
                <a:latin typeface="Gotham Book" pitchFamily="50" charset="0"/>
                <a:cs typeface="Gotham Book" pitchFamily="50" charset="0"/>
              </a:rPr>
              <a:t>World Happiness - Year 2018</a:t>
            </a:r>
          </a:p>
        </p:txBody>
      </p:sp>
      <p:pic>
        <p:nvPicPr>
          <p:cNvPr id="24" name="Picture 23" descr="A close up of a map&#10;&#10;Description generated with very high confidence">
            <a:extLst>
              <a:ext uri="{FF2B5EF4-FFF2-40B4-BE49-F238E27FC236}">
                <a16:creationId xmlns:a16="http://schemas.microsoft.com/office/drawing/2014/main" id="{DC570C5A-F73D-4257-AFCF-435C001D7909}"/>
              </a:ext>
            </a:extLst>
          </p:cNvPr>
          <p:cNvPicPr>
            <a:picLocks noChangeAspect="1"/>
          </p:cNvPicPr>
          <p:nvPr/>
        </p:nvPicPr>
        <p:blipFill rotWithShape="1">
          <a:blip r:embed="rId3"/>
          <a:srcRect r="9911"/>
          <a:stretch/>
        </p:blipFill>
        <p:spPr>
          <a:xfrm>
            <a:off x="6351824" y="1781674"/>
            <a:ext cx="5508419" cy="3014740"/>
          </a:xfrm>
          <a:prstGeom prst="rect">
            <a:avLst/>
          </a:prstGeom>
        </p:spPr>
      </p:pic>
      <p:sp>
        <p:nvSpPr>
          <p:cNvPr id="25" name="TextBox 24">
            <a:extLst>
              <a:ext uri="{FF2B5EF4-FFF2-40B4-BE49-F238E27FC236}">
                <a16:creationId xmlns:a16="http://schemas.microsoft.com/office/drawing/2014/main" id="{2D854A71-320D-43D8-A3FA-48F93FC9935F}"/>
              </a:ext>
            </a:extLst>
          </p:cNvPr>
          <p:cNvSpPr txBox="1"/>
          <p:nvPr/>
        </p:nvSpPr>
        <p:spPr>
          <a:xfrm>
            <a:off x="7534439" y="1552167"/>
            <a:ext cx="3226446" cy="307777"/>
          </a:xfrm>
          <a:prstGeom prst="rect">
            <a:avLst/>
          </a:prstGeom>
          <a:noFill/>
        </p:spPr>
        <p:txBody>
          <a:bodyPr wrap="square" rtlCol="0">
            <a:spAutoFit/>
          </a:bodyPr>
          <a:lstStyle/>
          <a:p>
            <a:pPr algn="ctr"/>
            <a:r>
              <a:rPr lang="en-SG" sz="1400" dirty="0">
                <a:latin typeface="Gotham Book" pitchFamily="50" charset="0"/>
                <a:cs typeface="Gotham Book" pitchFamily="50" charset="0"/>
              </a:rPr>
              <a:t>World Happiness - Year 2023</a:t>
            </a:r>
          </a:p>
        </p:txBody>
      </p:sp>
      <p:pic>
        <p:nvPicPr>
          <p:cNvPr id="27" name="Picture 26" descr="A close up of a map&#10;&#10;Description generated with very high confidence">
            <a:extLst>
              <a:ext uri="{FF2B5EF4-FFF2-40B4-BE49-F238E27FC236}">
                <a16:creationId xmlns:a16="http://schemas.microsoft.com/office/drawing/2014/main" id="{93385B55-87F4-468A-AA05-0EBC96F73000}"/>
              </a:ext>
            </a:extLst>
          </p:cNvPr>
          <p:cNvPicPr>
            <a:picLocks noChangeAspect="1"/>
          </p:cNvPicPr>
          <p:nvPr/>
        </p:nvPicPr>
        <p:blipFill>
          <a:blip r:embed="rId4"/>
          <a:stretch>
            <a:fillRect/>
          </a:stretch>
        </p:blipFill>
        <p:spPr>
          <a:xfrm>
            <a:off x="462444" y="1911866"/>
            <a:ext cx="5889380" cy="2797843"/>
          </a:xfrm>
          <a:prstGeom prst="rect">
            <a:avLst/>
          </a:prstGeom>
        </p:spPr>
      </p:pic>
    </p:spTree>
    <p:extLst>
      <p:ext uri="{BB962C8B-B14F-4D97-AF65-F5344CB8AC3E}">
        <p14:creationId xmlns:p14="http://schemas.microsoft.com/office/powerpoint/2010/main" val="304147330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7"/>
                                        </p:tgtEl>
                                      </p:cBhvr>
                                    </p:animEffect>
                                    <p:set>
                                      <p:cBhvr>
                                        <p:cTn id="7" dur="1" fill="hold">
                                          <p:stCondLst>
                                            <p:cond delay="499"/>
                                          </p:stCondLst>
                                        </p:cTn>
                                        <p:tgtEl>
                                          <p:spTgt spid="2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2"/>
                                        </p:tgtEl>
                                      </p:cBhvr>
                                    </p:animEffect>
                                    <p:set>
                                      <p:cBhvr>
                                        <p:cTn id="10" dur="1" fill="hold">
                                          <p:stCondLst>
                                            <p:cond delay="499"/>
                                          </p:stCondLst>
                                        </p:cTn>
                                        <p:tgtEl>
                                          <p:spTgt spid="2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5"/>
                                        </p:tgtEl>
                                      </p:cBhvr>
                                    </p:animEffect>
                                    <p:set>
                                      <p:cBhvr>
                                        <p:cTn id="13" dur="1" fill="hold">
                                          <p:stCondLst>
                                            <p:cond delay="499"/>
                                          </p:stCondLst>
                                        </p:cTn>
                                        <p:tgtEl>
                                          <p:spTgt spid="25"/>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24"/>
                                        </p:tgtEl>
                                      </p:cBhvr>
                                    </p:animEffect>
                                    <p:set>
                                      <p:cBhvr>
                                        <p:cTn id="16"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F65FDFB-6AD5-0145-AF65-D8406C4A3F15}"/>
              </a:ext>
            </a:extLst>
          </p:cNvPr>
          <p:cNvGrpSpPr/>
          <p:nvPr/>
        </p:nvGrpSpPr>
        <p:grpSpPr>
          <a:xfrm>
            <a:off x="423106" y="652783"/>
            <a:ext cx="3684814" cy="969416"/>
            <a:chOff x="3913414" y="652783"/>
            <a:chExt cx="3684814" cy="969416"/>
          </a:xfrm>
        </p:grpSpPr>
        <p:sp>
          <p:nvSpPr>
            <p:cNvPr id="3" name="TextBox 2">
              <a:extLst>
                <a:ext uri="{FF2B5EF4-FFF2-40B4-BE49-F238E27FC236}">
                  <a16:creationId xmlns:a16="http://schemas.microsoft.com/office/drawing/2014/main" id="{2A541424-BBB4-EA49-84E4-2052668AEC83}"/>
                </a:ext>
              </a:extLst>
            </p:cNvPr>
            <p:cNvSpPr txBox="1"/>
            <p:nvPr/>
          </p:nvSpPr>
          <p:spPr>
            <a:xfrm>
              <a:off x="3913414" y="652783"/>
              <a:ext cx="3684814" cy="892552"/>
            </a:xfrm>
            <a:prstGeom prst="rect">
              <a:avLst/>
            </a:prstGeom>
            <a:noFill/>
          </p:spPr>
          <p:txBody>
            <a:bodyPr wrap="square" lIns="0" tIns="0" rIns="0" bIns="0" rtlCol="0">
              <a:spAutoFit/>
            </a:bodyPr>
            <a:lstStyle/>
            <a:p>
              <a:r>
                <a:rPr lang="en-US" spc="200" dirty="0">
                  <a:solidFill>
                    <a:srgbClr val="2672E7"/>
                  </a:solidFill>
                  <a:latin typeface="Gotham Book" panose="02000604040000020004" pitchFamily="2" charset="0"/>
                  <a:ea typeface="Titillium" charset="0"/>
                  <a:cs typeface="Poppins" pitchFamily="2" charset="77"/>
                </a:rPr>
                <a:t>So, what is our…</a:t>
              </a:r>
              <a:endParaRPr lang="en-US" dirty="0">
                <a:solidFill>
                  <a:srgbClr val="2672E7"/>
                </a:solidFill>
                <a:latin typeface="Gotham Book" panose="02000604040000020004" pitchFamily="2" charset="0"/>
                <a:cs typeface="Poppins" pitchFamily="2" charset="77"/>
              </a:endParaRPr>
            </a:p>
            <a:p>
              <a:r>
                <a:rPr lang="en-US" sz="4000" b="1" dirty="0">
                  <a:solidFill>
                    <a:srgbClr val="073372"/>
                  </a:solidFill>
                  <a:latin typeface="Gotham Bold" panose="02000604040000020004" pitchFamily="2" charset="0"/>
                  <a:cs typeface="Poppins" pitchFamily="2" charset="77"/>
                </a:rPr>
                <a:t>Outcome</a:t>
              </a:r>
            </a:p>
          </p:txBody>
        </p:sp>
        <p:cxnSp>
          <p:nvCxnSpPr>
            <p:cNvPr id="4" name="Straight Connector 3">
              <a:extLst>
                <a:ext uri="{FF2B5EF4-FFF2-40B4-BE49-F238E27FC236}">
                  <a16:creationId xmlns:a16="http://schemas.microsoft.com/office/drawing/2014/main" id="{ED1D51D3-7641-2242-B96E-25600945D13A}"/>
                </a:ext>
              </a:extLst>
            </p:cNvPr>
            <p:cNvCxnSpPr/>
            <p:nvPr/>
          </p:nvCxnSpPr>
          <p:spPr>
            <a:xfrm>
              <a:off x="3933327" y="1622199"/>
              <a:ext cx="691243" cy="0"/>
            </a:xfrm>
            <a:prstGeom prst="line">
              <a:avLst/>
            </a:prstGeom>
            <a:ln w="25400">
              <a:gradFill>
                <a:gsLst>
                  <a:gs pos="0">
                    <a:srgbClr val="09307C"/>
                  </a:gs>
                  <a:gs pos="99000">
                    <a:srgbClr val="15D2FD"/>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823DC271-5FA7-2B4C-A5B9-E4727E6B8922}"/>
              </a:ext>
            </a:extLst>
          </p:cNvPr>
          <p:cNvGrpSpPr/>
          <p:nvPr/>
        </p:nvGrpSpPr>
        <p:grpSpPr>
          <a:xfrm>
            <a:off x="-76415" y="6521025"/>
            <a:ext cx="11992596" cy="315123"/>
            <a:chOff x="-92703" y="4079596"/>
            <a:chExt cx="11992596" cy="315123"/>
          </a:xfrm>
        </p:grpSpPr>
        <p:sp>
          <p:nvSpPr>
            <p:cNvPr id="6" name="TextBox 5">
              <a:extLst>
                <a:ext uri="{FF2B5EF4-FFF2-40B4-BE49-F238E27FC236}">
                  <a16:creationId xmlns:a16="http://schemas.microsoft.com/office/drawing/2014/main" id="{A83313EE-CA6A-DD42-960D-B0C8A7249407}"/>
                </a:ext>
              </a:extLst>
            </p:cNvPr>
            <p:cNvSpPr txBox="1"/>
            <p:nvPr/>
          </p:nvSpPr>
          <p:spPr>
            <a:xfrm>
              <a:off x="-92703" y="4079599"/>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Background</a:t>
              </a:r>
            </a:p>
          </p:txBody>
        </p:sp>
        <p:sp>
          <p:nvSpPr>
            <p:cNvPr id="7" name="TextBox 6">
              <a:extLst>
                <a:ext uri="{FF2B5EF4-FFF2-40B4-BE49-F238E27FC236}">
                  <a16:creationId xmlns:a16="http://schemas.microsoft.com/office/drawing/2014/main" id="{50091904-416F-3547-9C8E-0AF409393B41}"/>
                </a:ext>
              </a:extLst>
            </p:cNvPr>
            <p:cNvSpPr txBox="1"/>
            <p:nvPr/>
          </p:nvSpPr>
          <p:spPr>
            <a:xfrm>
              <a:off x="4182191" y="4086942"/>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Analysis</a:t>
              </a:r>
            </a:p>
          </p:txBody>
        </p:sp>
        <p:sp>
          <p:nvSpPr>
            <p:cNvPr id="8" name="TextBox 7">
              <a:extLst>
                <a:ext uri="{FF2B5EF4-FFF2-40B4-BE49-F238E27FC236}">
                  <a16:creationId xmlns:a16="http://schemas.microsoft.com/office/drawing/2014/main" id="{30A0A08A-2BC8-174C-8190-EE3957891D6E}"/>
                </a:ext>
              </a:extLst>
            </p:cNvPr>
            <p:cNvSpPr txBox="1"/>
            <p:nvPr/>
          </p:nvSpPr>
          <p:spPr>
            <a:xfrm>
              <a:off x="2019569" y="4079596"/>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Visualization</a:t>
              </a:r>
            </a:p>
          </p:txBody>
        </p:sp>
        <p:sp>
          <p:nvSpPr>
            <p:cNvPr id="9" name="TextBox 8">
              <a:extLst>
                <a:ext uri="{FF2B5EF4-FFF2-40B4-BE49-F238E27FC236}">
                  <a16:creationId xmlns:a16="http://schemas.microsoft.com/office/drawing/2014/main" id="{ABE2F6B2-0EC1-8544-8C91-E229CBC5206C}"/>
                </a:ext>
              </a:extLst>
            </p:cNvPr>
            <p:cNvSpPr txBox="1"/>
            <p:nvPr/>
          </p:nvSpPr>
          <p:spPr>
            <a:xfrm>
              <a:off x="10553840"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Conclusion</a:t>
              </a:r>
            </a:p>
          </p:txBody>
        </p:sp>
        <p:sp>
          <p:nvSpPr>
            <p:cNvPr id="10" name="TextBox 9">
              <a:extLst>
                <a:ext uri="{FF2B5EF4-FFF2-40B4-BE49-F238E27FC236}">
                  <a16:creationId xmlns:a16="http://schemas.microsoft.com/office/drawing/2014/main" id="{0CE6E672-4531-CA48-8078-E5559C9B76E6}"/>
                </a:ext>
              </a:extLst>
            </p:cNvPr>
            <p:cNvSpPr txBox="1"/>
            <p:nvPr/>
          </p:nvSpPr>
          <p:spPr>
            <a:xfrm>
              <a:off x="6186801" y="4079596"/>
              <a:ext cx="1725047" cy="307777"/>
            </a:xfrm>
            <a:prstGeom prst="rect">
              <a:avLst/>
            </a:prstGeom>
            <a:noFill/>
          </p:spPr>
          <p:txBody>
            <a:bodyPr wrap="square" rtlCol="0">
              <a:spAutoFit/>
            </a:bodyPr>
            <a:lstStyle/>
            <a:p>
              <a:pPr algn="ctr"/>
              <a:r>
                <a:rPr lang="en-US" sz="1400" b="1" dirty="0">
                  <a:latin typeface="Poppins" pitchFamily="2" charset="77"/>
                  <a:cs typeface="Poppins" pitchFamily="2" charset="77"/>
                </a:rPr>
                <a:t>Prediction</a:t>
              </a:r>
            </a:p>
          </p:txBody>
        </p:sp>
      </p:grpSp>
      <p:cxnSp>
        <p:nvCxnSpPr>
          <p:cNvPr id="11" name="Straight Connector 28">
            <a:extLst>
              <a:ext uri="{FF2B5EF4-FFF2-40B4-BE49-F238E27FC236}">
                <a16:creationId xmlns:a16="http://schemas.microsoft.com/office/drawing/2014/main" id="{2E037BA1-BB46-9F44-B6AF-0036489E7489}"/>
              </a:ext>
            </a:extLst>
          </p:cNvPr>
          <p:cNvCxnSpPr>
            <a:cxnSpLocks/>
          </p:cNvCxnSpPr>
          <p:nvPr/>
        </p:nvCxnSpPr>
        <p:spPr>
          <a:xfrm>
            <a:off x="0" y="6819318"/>
            <a:ext cx="12192000" cy="0"/>
          </a:xfrm>
          <a:prstGeom prst="line">
            <a:avLst/>
          </a:prstGeom>
          <a:ln w="76200">
            <a:gradFill>
              <a:gsLst>
                <a:gs pos="0">
                  <a:srgbClr val="09307C"/>
                </a:gs>
                <a:gs pos="100000">
                  <a:srgbClr val="15D2FD"/>
                </a:gs>
              </a:gsLst>
              <a:lin ang="0" scaled="0"/>
            </a:gra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7B3D69A-B384-0946-A439-A9F6411A2B96}"/>
              </a:ext>
            </a:extLst>
          </p:cNvPr>
          <p:cNvGrpSpPr/>
          <p:nvPr/>
        </p:nvGrpSpPr>
        <p:grpSpPr>
          <a:xfrm>
            <a:off x="9024132" y="6594318"/>
            <a:ext cx="450000" cy="450000"/>
            <a:chOff x="5731115" y="5732286"/>
            <a:chExt cx="450000" cy="450000"/>
          </a:xfrm>
        </p:grpSpPr>
        <p:sp>
          <p:nvSpPr>
            <p:cNvPr id="13" name="Oval 12">
              <a:extLst>
                <a:ext uri="{FF2B5EF4-FFF2-40B4-BE49-F238E27FC236}">
                  <a16:creationId xmlns:a16="http://schemas.microsoft.com/office/drawing/2014/main" id="{D684FCBA-C175-6741-8BAB-CD2BF9D4D6FF}"/>
                </a:ext>
              </a:extLst>
            </p:cNvPr>
            <p:cNvSpPr>
              <a:spLocks noChangeAspect="1"/>
            </p:cNvSpPr>
            <p:nvPr/>
          </p:nvSpPr>
          <p:spPr>
            <a:xfrm>
              <a:off x="5731115" y="5732286"/>
              <a:ext cx="450000" cy="450000"/>
            </a:xfrm>
            <a:prstGeom prst="ellipse">
              <a:avLst/>
            </a:prstGeom>
            <a:solidFill>
              <a:srgbClr val="395A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9EF1BA9-A6B2-D24F-B53C-F72E50FD26BC}"/>
                </a:ext>
              </a:extLst>
            </p:cNvPr>
            <p:cNvSpPr>
              <a:spLocks noChangeAspect="1"/>
            </p:cNvSpPr>
            <p:nvPr/>
          </p:nvSpPr>
          <p:spPr>
            <a:xfrm>
              <a:off x="5803115" y="5804286"/>
              <a:ext cx="306000" cy="306000"/>
            </a:xfrm>
            <a:prstGeom prst="ellipse">
              <a:avLst/>
            </a:prstGeom>
            <a:solidFill>
              <a:srgbClr val="395A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FB25A6CA-57FC-4042-BA8B-57D913587311}"/>
                </a:ext>
              </a:extLst>
            </p:cNvPr>
            <p:cNvSpPr>
              <a:spLocks noChangeAspect="1"/>
            </p:cNvSpPr>
            <p:nvPr/>
          </p:nvSpPr>
          <p:spPr>
            <a:xfrm>
              <a:off x="5866115" y="5867286"/>
              <a:ext cx="180000" cy="180000"/>
            </a:xfrm>
            <a:prstGeom prst="ellipse">
              <a:avLst/>
            </a:prstGeom>
            <a:solidFill>
              <a:srgbClr val="395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oup 21">
            <a:extLst>
              <a:ext uri="{FF2B5EF4-FFF2-40B4-BE49-F238E27FC236}">
                <a16:creationId xmlns:a16="http://schemas.microsoft.com/office/drawing/2014/main" id="{2624EF78-5808-C644-8A4D-07316E515C90}"/>
              </a:ext>
            </a:extLst>
          </p:cNvPr>
          <p:cNvGrpSpPr/>
          <p:nvPr/>
        </p:nvGrpSpPr>
        <p:grpSpPr>
          <a:xfrm>
            <a:off x="6651066" y="-943228"/>
            <a:ext cx="6434142" cy="5442609"/>
            <a:chOff x="6651066" y="-943228"/>
            <a:chExt cx="6434142" cy="5442609"/>
          </a:xfrm>
        </p:grpSpPr>
        <p:sp>
          <p:nvSpPr>
            <p:cNvPr id="17" name="AutoShape 1">
              <a:extLst>
                <a:ext uri="{FF2B5EF4-FFF2-40B4-BE49-F238E27FC236}">
                  <a16:creationId xmlns:a16="http://schemas.microsoft.com/office/drawing/2014/main" id="{E0C896A4-54F7-4C44-B61D-74AF632A4862}"/>
                </a:ext>
              </a:extLst>
            </p:cNvPr>
            <p:cNvSpPr>
              <a:spLocks/>
            </p:cNvSpPr>
            <p:nvPr/>
          </p:nvSpPr>
          <p:spPr bwMode="auto">
            <a:xfrm rot="10003905">
              <a:off x="6651066" y="-264167"/>
              <a:ext cx="4890130" cy="4763548"/>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noFill/>
            <a:ln w="381000" cap="flat">
              <a:gradFill>
                <a:gsLst>
                  <a:gs pos="0">
                    <a:srgbClr val="073372"/>
                  </a:gs>
                  <a:gs pos="100000">
                    <a:srgbClr val="15D2FD"/>
                  </a:gs>
                </a:gsLst>
                <a:lin ang="2700000" scaled="0"/>
              </a:gradFill>
              <a:miter lim="800000"/>
              <a:headEnd type="none" w="med" len="med"/>
              <a:tailEnd type="none" w="med" len="med"/>
            </a:ln>
          </p:spPr>
          <p:txBody>
            <a:bodyPr lIns="0" tIns="0" rIns="0" bIns="0"/>
            <a:lstStyle/>
            <a:p>
              <a:endParaRPr lang="en-US"/>
            </a:p>
          </p:txBody>
        </p:sp>
        <p:sp>
          <p:nvSpPr>
            <p:cNvPr id="19" name="AutoShape 1">
              <a:extLst>
                <a:ext uri="{FF2B5EF4-FFF2-40B4-BE49-F238E27FC236}">
                  <a16:creationId xmlns:a16="http://schemas.microsoft.com/office/drawing/2014/main" id="{D20A10A9-9DB4-2944-B29F-D1EB87145EFC}"/>
                </a:ext>
              </a:extLst>
            </p:cNvPr>
            <p:cNvSpPr>
              <a:spLocks/>
            </p:cNvSpPr>
            <p:nvPr/>
          </p:nvSpPr>
          <p:spPr bwMode="auto">
            <a:xfrm rot="8749278">
              <a:off x="9870985" y="-943228"/>
              <a:ext cx="3214223" cy="3131023"/>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noFill/>
            <a:ln w="25400" cap="flat">
              <a:gradFill>
                <a:gsLst>
                  <a:gs pos="0">
                    <a:srgbClr val="09307C"/>
                  </a:gs>
                  <a:gs pos="100000">
                    <a:srgbClr val="15D2FD"/>
                  </a:gs>
                </a:gsLst>
                <a:lin ang="2700000" scaled="0"/>
              </a:gradFill>
              <a:miter lim="800000"/>
              <a:headEnd type="none" w="med" len="med"/>
              <a:tailEnd type="none" w="med" len="med"/>
            </a:ln>
          </p:spPr>
          <p:txBody>
            <a:bodyPr lIns="0" tIns="0" rIns="0" bIns="0"/>
            <a:lstStyle/>
            <a:p>
              <a:endParaRPr lang="en-US"/>
            </a:p>
          </p:txBody>
        </p:sp>
        <p:sp>
          <p:nvSpPr>
            <p:cNvPr id="16" name="TextBox 15">
              <a:extLst>
                <a:ext uri="{FF2B5EF4-FFF2-40B4-BE49-F238E27FC236}">
                  <a16:creationId xmlns:a16="http://schemas.microsoft.com/office/drawing/2014/main" id="{10ADBCE5-B47D-7442-AFF4-DF693F6610E3}"/>
                </a:ext>
              </a:extLst>
            </p:cNvPr>
            <p:cNvSpPr txBox="1"/>
            <p:nvPr/>
          </p:nvSpPr>
          <p:spPr>
            <a:xfrm>
              <a:off x="7207311" y="1622199"/>
              <a:ext cx="3369410" cy="954107"/>
            </a:xfrm>
            <a:prstGeom prst="rect">
              <a:avLst/>
            </a:prstGeom>
            <a:noFill/>
          </p:spPr>
          <p:txBody>
            <a:bodyPr wrap="square" rtlCol="0">
              <a:spAutoFit/>
            </a:bodyPr>
            <a:lstStyle/>
            <a:p>
              <a:pPr algn="ctr"/>
              <a:r>
                <a:rPr lang="en-US" sz="2800" b="1" dirty="0">
                  <a:solidFill>
                    <a:srgbClr val="09307C"/>
                  </a:solidFill>
                  <a:latin typeface="Gotham Bold" panose="02000604030000020004" pitchFamily="2" charset="0"/>
                </a:rPr>
                <a:t>WE ACHIEVE OUR OBJECTIVE!</a:t>
              </a:r>
            </a:p>
          </p:txBody>
        </p:sp>
      </p:grpSp>
      <p:sp>
        <p:nvSpPr>
          <p:cNvPr id="20" name="TextBox 19">
            <a:extLst>
              <a:ext uri="{FF2B5EF4-FFF2-40B4-BE49-F238E27FC236}">
                <a16:creationId xmlns:a16="http://schemas.microsoft.com/office/drawing/2014/main" id="{BB479E06-A9A1-DC42-B329-4FC5EBC5364C}"/>
              </a:ext>
            </a:extLst>
          </p:cNvPr>
          <p:cNvSpPr txBox="1"/>
          <p:nvPr/>
        </p:nvSpPr>
        <p:spPr>
          <a:xfrm>
            <a:off x="947673" y="2580659"/>
            <a:ext cx="3684815" cy="2123658"/>
          </a:xfrm>
          <a:prstGeom prst="rect">
            <a:avLst/>
          </a:prstGeom>
          <a:noFill/>
        </p:spPr>
        <p:txBody>
          <a:bodyPr wrap="square" lIns="0" tIns="0" rIns="0" bIns="0" rtlCol="0">
            <a:spAutoFit/>
          </a:bodyPr>
          <a:lstStyle/>
          <a:p>
            <a:r>
              <a:rPr lang="en-US" sz="2800" dirty="0">
                <a:solidFill>
                  <a:srgbClr val="09307C"/>
                </a:solidFill>
                <a:latin typeface="Gotham Medium" panose="02000604030000020004" pitchFamily="2" charset="0"/>
                <a:ea typeface="Titillium Light" charset="0"/>
                <a:cs typeface="Titillium Light" charset="0"/>
              </a:rPr>
              <a:t>We found success in</a:t>
            </a:r>
            <a:r>
              <a:rPr lang="en-US" sz="2800" dirty="0">
                <a:latin typeface="Gotham Medium" panose="02000604030000020004" pitchFamily="2" charset="0"/>
                <a:ea typeface="Titillium Light" charset="0"/>
                <a:cs typeface="Titillium Light" charset="0"/>
              </a:rPr>
              <a:t> </a:t>
            </a:r>
            <a:r>
              <a:rPr lang="en-US" sz="2800" dirty="0">
                <a:solidFill>
                  <a:srgbClr val="2672E7"/>
                </a:solidFill>
                <a:latin typeface="Gotham Medium" panose="02000604030000020004" pitchFamily="2" charset="0"/>
                <a:ea typeface="Titillium Light" charset="0"/>
                <a:cs typeface="Titillium Light" charset="0"/>
              </a:rPr>
              <a:t>Random Forest</a:t>
            </a:r>
            <a:r>
              <a:rPr lang="en-US" sz="2800" dirty="0">
                <a:solidFill>
                  <a:srgbClr val="09307C"/>
                </a:solidFill>
                <a:latin typeface="Gotham Medium" panose="02000604030000020004" pitchFamily="2" charset="0"/>
                <a:ea typeface="Titillium Light" charset="0"/>
                <a:cs typeface="Titillium Light" charset="0"/>
              </a:rPr>
              <a:t> Model.</a:t>
            </a:r>
          </a:p>
          <a:p>
            <a:endParaRPr lang="en-US" sz="1200" dirty="0">
              <a:solidFill>
                <a:srgbClr val="09307C"/>
              </a:solidFill>
              <a:latin typeface="Gotham Medium" panose="02000604030000020004" pitchFamily="2" charset="0"/>
              <a:ea typeface="Titillium Light" charset="0"/>
              <a:cs typeface="Titillium Light" charset="0"/>
            </a:endParaRPr>
          </a:p>
          <a:p>
            <a:r>
              <a:rPr lang="en-US" sz="1400" dirty="0">
                <a:solidFill>
                  <a:srgbClr val="09307C"/>
                </a:solidFill>
                <a:latin typeface="Gotham Light" pitchFamily="2" charset="0"/>
                <a:ea typeface="Titillium Light" charset="0"/>
                <a:cs typeface="Titillium Light" charset="0"/>
              </a:rPr>
              <a:t>However, one interesting point is that </a:t>
            </a:r>
            <a:r>
              <a:rPr lang="en-US" sz="1400" dirty="0">
                <a:solidFill>
                  <a:srgbClr val="2672E7"/>
                </a:solidFill>
                <a:latin typeface="Gotham Light" pitchFamily="2" charset="0"/>
                <a:ea typeface="Titillium Light" charset="0"/>
                <a:cs typeface="Titillium Light" charset="0"/>
              </a:rPr>
              <a:t>m</a:t>
            </a:r>
            <a:r>
              <a:rPr lang="en-US" sz="1400" dirty="0">
                <a:solidFill>
                  <a:srgbClr val="2672E7"/>
                </a:solidFill>
                <a:latin typeface="Gotham Light" pitchFamily="2" charset="0"/>
                <a:ea typeface="Titillium" charset="0"/>
                <a:cs typeface="Titillium" charset="0"/>
              </a:rPr>
              <a:t>ultivariate regression model gives unhappy and shorter lifespan results.</a:t>
            </a:r>
            <a:endParaRPr lang="en-US" sz="1400" dirty="0">
              <a:solidFill>
                <a:srgbClr val="09307C"/>
              </a:solidFill>
              <a:latin typeface="Gotham Light" pitchFamily="2" charset="0"/>
              <a:ea typeface="Titillium Light" charset="0"/>
              <a:cs typeface="Titillium Light" charset="0"/>
            </a:endParaRPr>
          </a:p>
        </p:txBody>
      </p:sp>
    </p:spTree>
    <p:extLst>
      <p:ext uri="{BB962C8B-B14F-4D97-AF65-F5344CB8AC3E}">
        <p14:creationId xmlns:p14="http://schemas.microsoft.com/office/powerpoint/2010/main" val="14279021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500"/>
                                        <p:tgtEl>
                                          <p:spTgt spid="20">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0">
                                            <p:txEl>
                                              <p:pRg st="2" end="2"/>
                                            </p:txEl>
                                          </p:spTgt>
                                        </p:tgtEl>
                                        <p:attrNameLst>
                                          <p:attrName>style.visibility</p:attrName>
                                        </p:attrNameLst>
                                      </p:cBhvr>
                                      <p:to>
                                        <p:strVal val="visible"/>
                                      </p:to>
                                    </p:set>
                                    <p:animEffect transition="in" filter="fade">
                                      <p:cBhvr>
                                        <p:cTn id="16" dur="500"/>
                                        <p:tgtEl>
                                          <p:spTgt spid="2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137466" y="2284356"/>
            <a:ext cx="2340430" cy="2923877"/>
          </a:xfrm>
          <a:prstGeom prst="rect">
            <a:avLst/>
          </a:prstGeom>
          <a:noFill/>
        </p:spPr>
        <p:txBody>
          <a:bodyPr wrap="square" lIns="0" tIns="0" rIns="91440" bIns="0" rtlCol="0">
            <a:spAutoFit/>
          </a:bodyPr>
          <a:lstStyle/>
          <a:p>
            <a:pPr>
              <a:lnSpc>
                <a:spcPct val="150000"/>
              </a:lnSpc>
            </a:pPr>
            <a:r>
              <a:rPr lang="en-US" sz="2000" b="1" dirty="0">
                <a:solidFill>
                  <a:srgbClr val="2672E7"/>
                </a:solidFill>
                <a:latin typeface="Gotham Bold" panose="02000604030000020004" pitchFamily="2" charset="0"/>
                <a:ea typeface="Titillium" charset="0"/>
                <a:cs typeface="Titillium" charset="0"/>
              </a:rPr>
              <a:t>Learning Points</a:t>
            </a:r>
          </a:p>
          <a:p>
            <a:pPr>
              <a:lnSpc>
                <a:spcPct val="150000"/>
              </a:lnSpc>
            </a:pPr>
            <a:endParaRPr lang="en-US" sz="1200" dirty="0">
              <a:solidFill>
                <a:schemeClr val="tx1">
                  <a:alpha val="60000"/>
                </a:schemeClr>
              </a:solidFill>
              <a:latin typeface="Titillium" charset="0"/>
              <a:ea typeface="Titillium" charset="0"/>
              <a:cs typeface="Titillium" charset="0"/>
            </a:endParaRPr>
          </a:p>
          <a:p>
            <a:pPr marL="171450" indent="-171450">
              <a:lnSpc>
                <a:spcPct val="150000"/>
              </a:lnSpc>
              <a:buFont typeface="Arial" panose="020B0604020202020204" pitchFamily="34" charset="0"/>
              <a:buChar char="•"/>
            </a:pPr>
            <a:r>
              <a:rPr lang="en-US" sz="1200" dirty="0">
                <a:solidFill>
                  <a:srgbClr val="073372">
                    <a:alpha val="60000"/>
                  </a:srgbClr>
                </a:solidFill>
                <a:latin typeface="Titillium" charset="0"/>
                <a:ea typeface="Titillium" charset="0"/>
                <a:cs typeface="Titillium" charset="0"/>
              </a:rPr>
              <a:t>Explored possibilities with </a:t>
            </a:r>
            <a:r>
              <a:rPr lang="en-US" sz="1200" dirty="0" err="1">
                <a:solidFill>
                  <a:srgbClr val="073372">
                    <a:alpha val="60000"/>
                  </a:srgbClr>
                </a:solidFill>
                <a:latin typeface="Titillium" charset="0"/>
                <a:ea typeface="Titillium" charset="0"/>
                <a:cs typeface="Titillium" charset="0"/>
              </a:rPr>
              <a:t>Plotly</a:t>
            </a:r>
            <a:r>
              <a:rPr lang="en-US" sz="1200" dirty="0">
                <a:solidFill>
                  <a:srgbClr val="073372">
                    <a:alpha val="60000"/>
                  </a:srgbClr>
                </a:solidFill>
                <a:latin typeface="Titillium" charset="0"/>
                <a:ea typeface="Titillium" charset="0"/>
                <a:cs typeface="Titillium" charset="0"/>
              </a:rPr>
              <a:t> visualization tool</a:t>
            </a:r>
          </a:p>
          <a:p>
            <a:pPr marL="171450" indent="-171450">
              <a:lnSpc>
                <a:spcPct val="150000"/>
              </a:lnSpc>
              <a:buFont typeface="Arial" panose="020B0604020202020204" pitchFamily="34" charset="0"/>
              <a:buChar char="•"/>
            </a:pPr>
            <a:endParaRPr lang="en-US" sz="1200" dirty="0">
              <a:solidFill>
                <a:srgbClr val="073372">
                  <a:alpha val="60000"/>
                </a:srgbClr>
              </a:solidFill>
              <a:latin typeface="Titillium" charset="0"/>
              <a:ea typeface="Titillium" charset="0"/>
              <a:cs typeface="Titillium" charset="0"/>
            </a:endParaRPr>
          </a:p>
          <a:p>
            <a:pPr marL="171450" indent="-171450">
              <a:lnSpc>
                <a:spcPct val="150000"/>
              </a:lnSpc>
              <a:buFont typeface="Arial" panose="020B0604020202020204" pitchFamily="34" charset="0"/>
              <a:buChar char="•"/>
            </a:pPr>
            <a:r>
              <a:rPr lang="en-US" sz="1200" dirty="0">
                <a:solidFill>
                  <a:srgbClr val="073372">
                    <a:alpha val="60000"/>
                  </a:srgbClr>
                </a:solidFill>
                <a:latin typeface="Titillium" charset="0"/>
                <a:ea typeface="Titillium" charset="0"/>
                <a:cs typeface="Titillium" charset="0"/>
              </a:rPr>
              <a:t>Improved efficiency in python coding</a:t>
            </a:r>
          </a:p>
          <a:p>
            <a:pPr marL="171450" indent="-171450">
              <a:lnSpc>
                <a:spcPct val="150000"/>
              </a:lnSpc>
              <a:buFont typeface="Arial" panose="020B0604020202020204" pitchFamily="34" charset="0"/>
              <a:buChar char="•"/>
            </a:pPr>
            <a:endParaRPr lang="en-US" sz="1200" dirty="0">
              <a:solidFill>
                <a:srgbClr val="073372">
                  <a:alpha val="60000"/>
                </a:srgbClr>
              </a:solidFill>
              <a:latin typeface="Titillium" charset="0"/>
              <a:ea typeface="Titillium" charset="0"/>
              <a:cs typeface="Titillium" charset="0"/>
            </a:endParaRPr>
          </a:p>
          <a:p>
            <a:pPr marL="171450" indent="-171450">
              <a:lnSpc>
                <a:spcPct val="150000"/>
              </a:lnSpc>
              <a:buFont typeface="Arial" panose="020B0604020202020204" pitchFamily="34" charset="0"/>
              <a:buChar char="•"/>
            </a:pPr>
            <a:r>
              <a:rPr lang="en-US" sz="1200" dirty="0">
                <a:solidFill>
                  <a:srgbClr val="073372">
                    <a:alpha val="60000"/>
                  </a:srgbClr>
                </a:solidFill>
                <a:latin typeface="Titillium" charset="0"/>
                <a:ea typeface="Titillium" charset="0"/>
                <a:cs typeface="Titillium" charset="0"/>
              </a:rPr>
              <a:t>Gained insights in data analysis</a:t>
            </a:r>
          </a:p>
          <a:p>
            <a:pPr>
              <a:lnSpc>
                <a:spcPct val="150000"/>
              </a:lnSpc>
            </a:pPr>
            <a:endParaRPr lang="en-US" sz="1200" dirty="0">
              <a:solidFill>
                <a:schemeClr val="tx1">
                  <a:alpha val="60000"/>
                </a:schemeClr>
              </a:solidFill>
              <a:latin typeface="Titillium" charset="0"/>
              <a:ea typeface="Titillium" charset="0"/>
              <a:cs typeface="Titillium" charset="0"/>
            </a:endParaRPr>
          </a:p>
        </p:txBody>
      </p:sp>
      <p:sp>
        <p:nvSpPr>
          <p:cNvPr id="11" name="TextBox 10"/>
          <p:cNvSpPr txBox="1"/>
          <p:nvPr/>
        </p:nvSpPr>
        <p:spPr>
          <a:xfrm>
            <a:off x="8060870" y="2270012"/>
            <a:ext cx="2340430" cy="2646878"/>
          </a:xfrm>
          <a:prstGeom prst="rect">
            <a:avLst/>
          </a:prstGeom>
          <a:noFill/>
        </p:spPr>
        <p:txBody>
          <a:bodyPr wrap="square" lIns="0" tIns="0" rIns="91440" bIns="0" rtlCol="0">
            <a:spAutoFit/>
          </a:bodyPr>
          <a:lstStyle/>
          <a:p>
            <a:pPr>
              <a:lnSpc>
                <a:spcPct val="150000"/>
              </a:lnSpc>
            </a:pPr>
            <a:r>
              <a:rPr lang="en-US" sz="2000" b="1" dirty="0">
                <a:solidFill>
                  <a:srgbClr val="2672E7"/>
                </a:solidFill>
                <a:latin typeface="Gotham Bold" panose="02000604030000020004" pitchFamily="2" charset="0"/>
                <a:ea typeface="Titillium" charset="0"/>
                <a:cs typeface="Titillium" charset="0"/>
              </a:rPr>
              <a:t>Challenges</a:t>
            </a:r>
          </a:p>
          <a:p>
            <a:pPr>
              <a:lnSpc>
                <a:spcPct val="150000"/>
              </a:lnSpc>
            </a:pPr>
            <a:endParaRPr lang="en-US" sz="1200" dirty="0">
              <a:solidFill>
                <a:schemeClr val="tx1">
                  <a:alpha val="60000"/>
                </a:schemeClr>
              </a:solidFill>
              <a:latin typeface="Titillium" charset="0"/>
              <a:ea typeface="Titillium" charset="0"/>
              <a:cs typeface="Titillium" charset="0"/>
            </a:endParaRPr>
          </a:p>
          <a:p>
            <a:pPr marL="171450" indent="-171450">
              <a:lnSpc>
                <a:spcPct val="150000"/>
              </a:lnSpc>
              <a:buFont typeface="Arial" panose="020B0604020202020204" pitchFamily="34" charset="0"/>
              <a:buChar char="•"/>
            </a:pPr>
            <a:r>
              <a:rPr lang="en-US" sz="1200" dirty="0">
                <a:solidFill>
                  <a:srgbClr val="073372">
                    <a:alpha val="60000"/>
                  </a:srgbClr>
                </a:solidFill>
                <a:latin typeface="Titillium" charset="0"/>
                <a:ea typeface="Titillium" charset="0"/>
                <a:cs typeface="Titillium" charset="0"/>
              </a:rPr>
              <a:t>Data cleaning</a:t>
            </a:r>
          </a:p>
          <a:p>
            <a:pPr marL="171450" indent="-171450">
              <a:lnSpc>
                <a:spcPct val="150000"/>
              </a:lnSpc>
              <a:buFont typeface="Arial" panose="020B0604020202020204" pitchFamily="34" charset="0"/>
              <a:buChar char="•"/>
            </a:pPr>
            <a:endParaRPr lang="en-US" sz="1200" dirty="0">
              <a:solidFill>
                <a:srgbClr val="073372">
                  <a:alpha val="60000"/>
                </a:srgbClr>
              </a:solidFill>
              <a:latin typeface="Titillium" charset="0"/>
              <a:ea typeface="Titillium" charset="0"/>
              <a:cs typeface="Titillium" charset="0"/>
            </a:endParaRPr>
          </a:p>
          <a:p>
            <a:pPr marL="171450" indent="-171450">
              <a:lnSpc>
                <a:spcPct val="150000"/>
              </a:lnSpc>
              <a:buFont typeface="Arial" panose="020B0604020202020204" pitchFamily="34" charset="0"/>
              <a:buChar char="•"/>
            </a:pPr>
            <a:r>
              <a:rPr lang="en-US" sz="1200" dirty="0">
                <a:solidFill>
                  <a:srgbClr val="073372">
                    <a:alpha val="60000"/>
                  </a:srgbClr>
                </a:solidFill>
                <a:latin typeface="Titillium" charset="0"/>
                <a:ea typeface="Titillium" charset="0"/>
                <a:cs typeface="Titillium" charset="0"/>
              </a:rPr>
              <a:t>Understand data visualizations</a:t>
            </a:r>
          </a:p>
          <a:p>
            <a:pPr marL="171450" indent="-171450">
              <a:lnSpc>
                <a:spcPct val="150000"/>
              </a:lnSpc>
              <a:buFont typeface="Arial" panose="020B0604020202020204" pitchFamily="34" charset="0"/>
              <a:buChar char="•"/>
            </a:pPr>
            <a:endParaRPr lang="en-US" sz="1200" dirty="0">
              <a:solidFill>
                <a:srgbClr val="073372">
                  <a:alpha val="60000"/>
                </a:srgbClr>
              </a:solidFill>
              <a:latin typeface="Titillium" charset="0"/>
              <a:ea typeface="Titillium" charset="0"/>
              <a:cs typeface="Titillium" charset="0"/>
            </a:endParaRPr>
          </a:p>
          <a:p>
            <a:pPr marL="171450" indent="-171450">
              <a:lnSpc>
                <a:spcPct val="150000"/>
              </a:lnSpc>
              <a:buFont typeface="Arial" panose="020B0604020202020204" pitchFamily="34" charset="0"/>
              <a:buChar char="•"/>
            </a:pPr>
            <a:endParaRPr lang="en-US" sz="1200" dirty="0">
              <a:solidFill>
                <a:srgbClr val="073372">
                  <a:alpha val="60000"/>
                </a:srgbClr>
              </a:solidFill>
              <a:latin typeface="Titillium" charset="0"/>
              <a:ea typeface="Titillium" charset="0"/>
              <a:cs typeface="Titillium" charset="0"/>
            </a:endParaRPr>
          </a:p>
          <a:p>
            <a:pPr marL="171450" indent="-171450">
              <a:lnSpc>
                <a:spcPct val="150000"/>
              </a:lnSpc>
              <a:buFont typeface="Arial" panose="020B0604020202020204" pitchFamily="34" charset="0"/>
              <a:buChar char="•"/>
            </a:pPr>
            <a:endParaRPr lang="en-US" sz="1200" dirty="0">
              <a:solidFill>
                <a:srgbClr val="073372">
                  <a:alpha val="60000"/>
                </a:srgbClr>
              </a:solidFill>
              <a:latin typeface="Titillium" charset="0"/>
              <a:ea typeface="Titillium" charset="0"/>
              <a:cs typeface="Titillium" charset="0"/>
            </a:endParaRPr>
          </a:p>
          <a:p>
            <a:pPr marL="171450" indent="-171450">
              <a:lnSpc>
                <a:spcPct val="150000"/>
              </a:lnSpc>
              <a:buFont typeface="Arial" panose="020B0604020202020204" pitchFamily="34" charset="0"/>
              <a:buChar char="•"/>
            </a:pPr>
            <a:endParaRPr lang="en-US" sz="1200" dirty="0">
              <a:solidFill>
                <a:srgbClr val="073372">
                  <a:alpha val="60000"/>
                </a:srgbClr>
              </a:solidFill>
              <a:latin typeface="Titillium" charset="0"/>
              <a:ea typeface="Titillium" charset="0"/>
              <a:cs typeface="Titillium" charset="0"/>
            </a:endParaRPr>
          </a:p>
        </p:txBody>
      </p:sp>
      <p:sp>
        <p:nvSpPr>
          <p:cNvPr id="8" name="AutoShape 1">
            <a:extLst>
              <a:ext uri="{FF2B5EF4-FFF2-40B4-BE49-F238E27FC236}">
                <a16:creationId xmlns:a16="http://schemas.microsoft.com/office/drawing/2014/main" id="{66B7776B-6C34-2340-9E0D-ABBFF3AF23A6}"/>
              </a:ext>
            </a:extLst>
          </p:cNvPr>
          <p:cNvSpPr>
            <a:spLocks/>
          </p:cNvSpPr>
          <p:nvPr/>
        </p:nvSpPr>
        <p:spPr bwMode="auto">
          <a:xfrm rot="13703662">
            <a:off x="-558775" y="2285240"/>
            <a:ext cx="4158910" cy="4051256"/>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gradFill>
            <a:gsLst>
              <a:gs pos="0">
                <a:srgbClr val="073372"/>
              </a:gs>
              <a:gs pos="100000">
                <a:srgbClr val="15D2FD"/>
              </a:gs>
            </a:gsLst>
            <a:lin ang="2700000" scaled="0"/>
          </a:gradFill>
          <a:ln w="381000" cap="flat">
            <a:noFill/>
            <a:miter lim="800000"/>
            <a:headEnd type="none" w="med" len="med"/>
            <a:tailEnd type="none" w="med" len="med"/>
          </a:ln>
        </p:spPr>
        <p:txBody>
          <a:bodyPr lIns="0" tIns="0" rIns="0" bIns="0"/>
          <a:lstStyle/>
          <a:p>
            <a:endParaRPr lang="en-US"/>
          </a:p>
        </p:txBody>
      </p:sp>
      <p:sp>
        <p:nvSpPr>
          <p:cNvPr id="4" name="TextBox 3"/>
          <p:cNvSpPr txBox="1"/>
          <p:nvPr/>
        </p:nvSpPr>
        <p:spPr>
          <a:xfrm>
            <a:off x="1114682" y="3789617"/>
            <a:ext cx="4120545" cy="1192314"/>
          </a:xfrm>
          <a:prstGeom prst="rect">
            <a:avLst/>
          </a:prstGeom>
          <a:noFill/>
        </p:spPr>
        <p:txBody>
          <a:bodyPr wrap="square" lIns="0" tIns="0" rIns="0" bIns="0" rtlCol="0">
            <a:spAutoFit/>
          </a:bodyPr>
          <a:lstStyle/>
          <a:p>
            <a:pPr>
              <a:lnSpc>
                <a:spcPct val="80000"/>
              </a:lnSpc>
            </a:pPr>
            <a:r>
              <a:rPr lang="en-US" sz="4800" b="1" dirty="0">
                <a:solidFill>
                  <a:schemeClr val="bg1"/>
                </a:solidFill>
                <a:latin typeface="Gotham Medium" panose="02000604030000020004" pitchFamily="2" charset="0"/>
                <a:ea typeface="Titillium" charset="0"/>
                <a:cs typeface="Titillium" charset="0"/>
              </a:rPr>
              <a:t>Brighter </a:t>
            </a:r>
          </a:p>
          <a:p>
            <a:pPr>
              <a:lnSpc>
                <a:spcPct val="80000"/>
              </a:lnSpc>
            </a:pPr>
            <a:r>
              <a:rPr lang="en-US" sz="4800" b="1" dirty="0">
                <a:solidFill>
                  <a:schemeClr val="bg1"/>
                </a:solidFill>
                <a:latin typeface="Gotham Medium" panose="02000604030000020004" pitchFamily="2" charset="0"/>
                <a:ea typeface="Titillium" charset="0"/>
                <a:cs typeface="Titillium" charset="0"/>
              </a:rPr>
              <a:t>future</a:t>
            </a:r>
          </a:p>
        </p:txBody>
      </p:sp>
      <p:grpSp>
        <p:nvGrpSpPr>
          <p:cNvPr id="12" name="Group 11">
            <a:extLst>
              <a:ext uri="{FF2B5EF4-FFF2-40B4-BE49-F238E27FC236}">
                <a16:creationId xmlns:a16="http://schemas.microsoft.com/office/drawing/2014/main" id="{0A3EEEF1-31C9-F74C-8B80-777BB62CE303}"/>
              </a:ext>
            </a:extLst>
          </p:cNvPr>
          <p:cNvGrpSpPr/>
          <p:nvPr/>
        </p:nvGrpSpPr>
        <p:grpSpPr>
          <a:xfrm>
            <a:off x="423106" y="652783"/>
            <a:ext cx="3684814" cy="969416"/>
            <a:chOff x="3913414" y="652783"/>
            <a:chExt cx="3684814" cy="969416"/>
          </a:xfrm>
        </p:grpSpPr>
        <p:sp>
          <p:nvSpPr>
            <p:cNvPr id="13" name="TextBox 12">
              <a:extLst>
                <a:ext uri="{FF2B5EF4-FFF2-40B4-BE49-F238E27FC236}">
                  <a16:creationId xmlns:a16="http://schemas.microsoft.com/office/drawing/2014/main" id="{EF62CFC4-9FAA-4A4D-9CBF-175E3F049609}"/>
                </a:ext>
              </a:extLst>
            </p:cNvPr>
            <p:cNvSpPr txBox="1"/>
            <p:nvPr/>
          </p:nvSpPr>
          <p:spPr>
            <a:xfrm>
              <a:off x="3913414" y="652783"/>
              <a:ext cx="3684814" cy="892552"/>
            </a:xfrm>
            <a:prstGeom prst="rect">
              <a:avLst/>
            </a:prstGeom>
            <a:noFill/>
          </p:spPr>
          <p:txBody>
            <a:bodyPr wrap="square" lIns="0" tIns="0" rIns="0" bIns="0" rtlCol="0">
              <a:spAutoFit/>
            </a:bodyPr>
            <a:lstStyle/>
            <a:p>
              <a:r>
                <a:rPr lang="en-US" spc="200" dirty="0">
                  <a:solidFill>
                    <a:srgbClr val="2672E7"/>
                  </a:solidFill>
                  <a:latin typeface="Gotham Book" panose="02000604040000020004" pitchFamily="2" charset="0"/>
                  <a:ea typeface="Titillium" charset="0"/>
                  <a:cs typeface="Poppins" pitchFamily="2" charset="77"/>
                </a:rPr>
                <a:t>Finally, for our…</a:t>
              </a:r>
              <a:endParaRPr lang="en-US" dirty="0">
                <a:solidFill>
                  <a:srgbClr val="2672E7"/>
                </a:solidFill>
                <a:latin typeface="Gotham Book" panose="02000604040000020004" pitchFamily="2" charset="0"/>
                <a:cs typeface="Poppins" pitchFamily="2" charset="77"/>
              </a:endParaRPr>
            </a:p>
            <a:p>
              <a:r>
                <a:rPr lang="en-US" sz="4000" b="1" dirty="0">
                  <a:solidFill>
                    <a:srgbClr val="073372"/>
                  </a:solidFill>
                  <a:latin typeface="Gotham Bold" panose="02000604040000020004" pitchFamily="2" charset="0"/>
                  <a:cs typeface="Poppins" pitchFamily="2" charset="77"/>
                </a:rPr>
                <a:t>Conclusion</a:t>
              </a:r>
            </a:p>
          </p:txBody>
        </p:sp>
        <p:cxnSp>
          <p:nvCxnSpPr>
            <p:cNvPr id="14" name="Straight Connector 13">
              <a:extLst>
                <a:ext uri="{FF2B5EF4-FFF2-40B4-BE49-F238E27FC236}">
                  <a16:creationId xmlns:a16="http://schemas.microsoft.com/office/drawing/2014/main" id="{AD6FD106-355B-0C43-9DB2-A1579DBF07FD}"/>
                </a:ext>
              </a:extLst>
            </p:cNvPr>
            <p:cNvCxnSpPr/>
            <p:nvPr/>
          </p:nvCxnSpPr>
          <p:spPr>
            <a:xfrm>
              <a:off x="3933327" y="1622199"/>
              <a:ext cx="691243" cy="0"/>
            </a:xfrm>
            <a:prstGeom prst="line">
              <a:avLst/>
            </a:prstGeom>
            <a:ln w="25400">
              <a:gradFill>
                <a:gsLst>
                  <a:gs pos="0">
                    <a:srgbClr val="09307C"/>
                  </a:gs>
                  <a:gs pos="99000">
                    <a:srgbClr val="15D2FD"/>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32AF020A-2816-5F48-8210-45019CD8D963}"/>
              </a:ext>
            </a:extLst>
          </p:cNvPr>
          <p:cNvGrpSpPr/>
          <p:nvPr/>
        </p:nvGrpSpPr>
        <p:grpSpPr>
          <a:xfrm>
            <a:off x="-76415" y="6521025"/>
            <a:ext cx="10222586" cy="315123"/>
            <a:chOff x="-92703" y="4079596"/>
            <a:chExt cx="10222586" cy="315123"/>
          </a:xfrm>
        </p:grpSpPr>
        <p:sp>
          <p:nvSpPr>
            <p:cNvPr id="16" name="TextBox 15">
              <a:extLst>
                <a:ext uri="{FF2B5EF4-FFF2-40B4-BE49-F238E27FC236}">
                  <a16:creationId xmlns:a16="http://schemas.microsoft.com/office/drawing/2014/main" id="{5BC6955D-38BF-2F4A-84CD-9FF7C2A9BD36}"/>
                </a:ext>
              </a:extLst>
            </p:cNvPr>
            <p:cNvSpPr txBox="1"/>
            <p:nvPr/>
          </p:nvSpPr>
          <p:spPr>
            <a:xfrm>
              <a:off x="-92703" y="4079599"/>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Background</a:t>
              </a:r>
            </a:p>
          </p:txBody>
        </p:sp>
        <p:sp>
          <p:nvSpPr>
            <p:cNvPr id="17" name="TextBox 16">
              <a:extLst>
                <a:ext uri="{FF2B5EF4-FFF2-40B4-BE49-F238E27FC236}">
                  <a16:creationId xmlns:a16="http://schemas.microsoft.com/office/drawing/2014/main" id="{5580B425-6779-2441-B6B3-4F25CFF42E2B}"/>
                </a:ext>
              </a:extLst>
            </p:cNvPr>
            <p:cNvSpPr txBox="1"/>
            <p:nvPr/>
          </p:nvSpPr>
          <p:spPr>
            <a:xfrm>
              <a:off x="4182191" y="4086942"/>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Analysis</a:t>
              </a:r>
            </a:p>
          </p:txBody>
        </p:sp>
        <p:sp>
          <p:nvSpPr>
            <p:cNvPr id="18" name="TextBox 17">
              <a:extLst>
                <a:ext uri="{FF2B5EF4-FFF2-40B4-BE49-F238E27FC236}">
                  <a16:creationId xmlns:a16="http://schemas.microsoft.com/office/drawing/2014/main" id="{51321B74-8DE4-0642-9EEB-DE03A4737D04}"/>
                </a:ext>
              </a:extLst>
            </p:cNvPr>
            <p:cNvSpPr txBox="1"/>
            <p:nvPr/>
          </p:nvSpPr>
          <p:spPr>
            <a:xfrm>
              <a:off x="2019569" y="4079596"/>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Visualization</a:t>
              </a:r>
            </a:p>
          </p:txBody>
        </p:sp>
        <p:sp>
          <p:nvSpPr>
            <p:cNvPr id="19" name="TextBox 18">
              <a:extLst>
                <a:ext uri="{FF2B5EF4-FFF2-40B4-BE49-F238E27FC236}">
                  <a16:creationId xmlns:a16="http://schemas.microsoft.com/office/drawing/2014/main" id="{24FFCF65-B058-EA45-A6AF-01664C40A9E6}"/>
                </a:ext>
              </a:extLst>
            </p:cNvPr>
            <p:cNvSpPr txBox="1"/>
            <p:nvPr/>
          </p:nvSpPr>
          <p:spPr>
            <a:xfrm>
              <a:off x="8783830"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Outcome</a:t>
              </a:r>
            </a:p>
          </p:txBody>
        </p:sp>
        <p:sp>
          <p:nvSpPr>
            <p:cNvPr id="20" name="TextBox 19">
              <a:extLst>
                <a:ext uri="{FF2B5EF4-FFF2-40B4-BE49-F238E27FC236}">
                  <a16:creationId xmlns:a16="http://schemas.microsoft.com/office/drawing/2014/main" id="{F740C38D-53A6-844D-8810-A09C7428DA51}"/>
                </a:ext>
              </a:extLst>
            </p:cNvPr>
            <p:cNvSpPr txBox="1"/>
            <p:nvPr/>
          </p:nvSpPr>
          <p:spPr>
            <a:xfrm>
              <a:off x="6186801" y="4079596"/>
              <a:ext cx="1725047" cy="307777"/>
            </a:xfrm>
            <a:prstGeom prst="rect">
              <a:avLst/>
            </a:prstGeom>
            <a:noFill/>
          </p:spPr>
          <p:txBody>
            <a:bodyPr wrap="square" rtlCol="0">
              <a:spAutoFit/>
            </a:bodyPr>
            <a:lstStyle/>
            <a:p>
              <a:pPr algn="ctr"/>
              <a:r>
                <a:rPr lang="en-US" sz="1400" b="1" dirty="0">
                  <a:latin typeface="Poppins" pitchFamily="2" charset="77"/>
                  <a:cs typeface="Poppins" pitchFamily="2" charset="77"/>
                </a:rPr>
                <a:t>Prediction</a:t>
              </a:r>
            </a:p>
          </p:txBody>
        </p:sp>
      </p:grpSp>
      <p:cxnSp>
        <p:nvCxnSpPr>
          <p:cNvPr id="21" name="Straight Connector 28">
            <a:extLst>
              <a:ext uri="{FF2B5EF4-FFF2-40B4-BE49-F238E27FC236}">
                <a16:creationId xmlns:a16="http://schemas.microsoft.com/office/drawing/2014/main" id="{B1DB91FD-48DB-4E48-8DA2-793ECAD7B123}"/>
              </a:ext>
            </a:extLst>
          </p:cNvPr>
          <p:cNvCxnSpPr>
            <a:cxnSpLocks/>
          </p:cNvCxnSpPr>
          <p:nvPr/>
        </p:nvCxnSpPr>
        <p:spPr>
          <a:xfrm>
            <a:off x="0" y="6819318"/>
            <a:ext cx="12192000" cy="0"/>
          </a:xfrm>
          <a:prstGeom prst="line">
            <a:avLst/>
          </a:prstGeom>
          <a:ln w="76200">
            <a:gradFill>
              <a:gsLst>
                <a:gs pos="0">
                  <a:srgbClr val="09307C"/>
                </a:gs>
                <a:gs pos="100000">
                  <a:srgbClr val="15D2FD"/>
                </a:gs>
              </a:gsLst>
              <a:lin ang="0" scaled="0"/>
            </a:gra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6D92133D-865B-3E4A-A9DD-76323DFC7FE5}"/>
              </a:ext>
            </a:extLst>
          </p:cNvPr>
          <p:cNvGrpSpPr/>
          <p:nvPr/>
        </p:nvGrpSpPr>
        <p:grpSpPr>
          <a:xfrm>
            <a:off x="11018154" y="6594318"/>
            <a:ext cx="450000" cy="450000"/>
            <a:chOff x="5731115" y="5732286"/>
            <a:chExt cx="450000" cy="450000"/>
          </a:xfrm>
        </p:grpSpPr>
        <p:sp>
          <p:nvSpPr>
            <p:cNvPr id="23" name="Oval 22">
              <a:extLst>
                <a:ext uri="{FF2B5EF4-FFF2-40B4-BE49-F238E27FC236}">
                  <a16:creationId xmlns:a16="http://schemas.microsoft.com/office/drawing/2014/main" id="{DFD34020-A290-7C45-A118-D64737686399}"/>
                </a:ext>
              </a:extLst>
            </p:cNvPr>
            <p:cNvSpPr>
              <a:spLocks noChangeAspect="1"/>
            </p:cNvSpPr>
            <p:nvPr/>
          </p:nvSpPr>
          <p:spPr>
            <a:xfrm>
              <a:off x="5731115" y="5732286"/>
              <a:ext cx="450000" cy="450000"/>
            </a:xfrm>
            <a:prstGeom prst="ellipse">
              <a:avLst/>
            </a:prstGeom>
            <a:solidFill>
              <a:srgbClr val="395A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FEE0B81-EC03-ED44-B0B9-7C127782704C}"/>
                </a:ext>
              </a:extLst>
            </p:cNvPr>
            <p:cNvSpPr>
              <a:spLocks noChangeAspect="1"/>
            </p:cNvSpPr>
            <p:nvPr/>
          </p:nvSpPr>
          <p:spPr>
            <a:xfrm>
              <a:off x="5803115" y="5804286"/>
              <a:ext cx="306000" cy="306000"/>
            </a:xfrm>
            <a:prstGeom prst="ellipse">
              <a:avLst/>
            </a:prstGeom>
            <a:solidFill>
              <a:srgbClr val="395A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AA10A1B2-30EF-064C-A158-A04501F974BA}"/>
                </a:ext>
              </a:extLst>
            </p:cNvPr>
            <p:cNvSpPr>
              <a:spLocks noChangeAspect="1"/>
            </p:cNvSpPr>
            <p:nvPr/>
          </p:nvSpPr>
          <p:spPr>
            <a:xfrm>
              <a:off x="5866115" y="5867286"/>
              <a:ext cx="180000" cy="180000"/>
            </a:xfrm>
            <a:prstGeom prst="ellipse">
              <a:avLst/>
            </a:prstGeom>
            <a:solidFill>
              <a:srgbClr val="395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658772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8"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20619E2-41A1-354F-9F59-38EFB573B1F3}"/>
              </a:ext>
            </a:extLst>
          </p:cNvPr>
          <p:cNvPicPr>
            <a:picLocks noChangeAspect="1"/>
          </p:cNvPicPr>
          <p:nvPr/>
        </p:nvPicPr>
        <p:blipFill>
          <a:blip r:embed="rId2"/>
          <a:stretch>
            <a:fillRect/>
          </a:stretch>
        </p:blipFill>
        <p:spPr>
          <a:xfrm flipH="1">
            <a:off x="0" y="0"/>
            <a:ext cx="6584625" cy="5741043"/>
          </a:xfrm>
          <a:prstGeom prst="rect">
            <a:avLst/>
          </a:prstGeom>
        </p:spPr>
      </p:pic>
      <p:sp>
        <p:nvSpPr>
          <p:cNvPr id="17" name="TextBox 16">
            <a:extLst>
              <a:ext uri="{FF2B5EF4-FFF2-40B4-BE49-F238E27FC236}">
                <a16:creationId xmlns:a16="http://schemas.microsoft.com/office/drawing/2014/main" id="{7ED2FB8F-5073-8743-BE63-8B99A95A7B81}"/>
              </a:ext>
            </a:extLst>
          </p:cNvPr>
          <p:cNvSpPr txBox="1"/>
          <p:nvPr/>
        </p:nvSpPr>
        <p:spPr>
          <a:xfrm>
            <a:off x="119921" y="2155058"/>
            <a:ext cx="5140270" cy="1107996"/>
          </a:xfrm>
          <a:prstGeom prst="rect">
            <a:avLst/>
          </a:prstGeom>
          <a:noFill/>
        </p:spPr>
        <p:txBody>
          <a:bodyPr wrap="square" lIns="0" tIns="0" rIns="0" bIns="0" rtlCol="0">
            <a:spAutoFit/>
          </a:bodyPr>
          <a:lstStyle/>
          <a:p>
            <a:pPr algn="ctr"/>
            <a:r>
              <a:rPr lang="en-US" sz="3600" dirty="0">
                <a:solidFill>
                  <a:schemeClr val="bg1"/>
                </a:solidFill>
                <a:latin typeface="Gotham Light" pitchFamily="2" charset="0"/>
                <a:ea typeface="Titillium Light" charset="0"/>
                <a:cs typeface="Poppins Light" pitchFamily="2" charset="77"/>
              </a:rPr>
              <a:t>Thanks for tuning in!</a:t>
            </a:r>
            <a:br>
              <a:rPr lang="en-US" sz="3600" b="1" dirty="0">
                <a:solidFill>
                  <a:schemeClr val="bg1"/>
                </a:solidFill>
                <a:latin typeface="Gotham Book" panose="02000604040000020004" pitchFamily="2" charset="0"/>
                <a:ea typeface="Titillium Light" charset="0"/>
                <a:cs typeface="Poppins SemiBold" pitchFamily="2" charset="77"/>
              </a:rPr>
            </a:br>
            <a:r>
              <a:rPr lang="en-US" sz="3600" b="1" dirty="0">
                <a:solidFill>
                  <a:schemeClr val="bg1"/>
                </a:solidFill>
                <a:latin typeface="Gotham Bold" panose="02000604040000020004" pitchFamily="2" charset="0"/>
                <a:ea typeface="Titillium Light" charset="0"/>
                <a:cs typeface="Poppins SemiBold" pitchFamily="2" charset="77"/>
              </a:rPr>
              <a:t>Any Question?</a:t>
            </a:r>
          </a:p>
        </p:txBody>
      </p:sp>
      <p:graphicFrame>
        <p:nvGraphicFramePr>
          <p:cNvPr id="19" name="Chart 18">
            <a:extLst>
              <a:ext uri="{FF2B5EF4-FFF2-40B4-BE49-F238E27FC236}">
                <a16:creationId xmlns:a16="http://schemas.microsoft.com/office/drawing/2014/main" id="{F1A98A87-7104-9B42-8189-B0EB5585F258}"/>
              </a:ext>
            </a:extLst>
          </p:cNvPr>
          <p:cNvGraphicFramePr/>
          <p:nvPr>
            <p:extLst>
              <p:ext uri="{D42A27DB-BD31-4B8C-83A1-F6EECF244321}">
                <p14:modId xmlns:p14="http://schemas.microsoft.com/office/powerpoint/2010/main" val="410223760"/>
              </p:ext>
            </p:extLst>
          </p:nvPr>
        </p:nvGraphicFramePr>
        <p:xfrm>
          <a:off x="5021705" y="1139632"/>
          <a:ext cx="7555043" cy="498404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45561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F65FDFB-6AD5-0145-AF65-D8406C4A3F15}"/>
              </a:ext>
            </a:extLst>
          </p:cNvPr>
          <p:cNvGrpSpPr/>
          <p:nvPr/>
        </p:nvGrpSpPr>
        <p:grpSpPr>
          <a:xfrm>
            <a:off x="423106" y="652783"/>
            <a:ext cx="3684814" cy="969416"/>
            <a:chOff x="3913414" y="652783"/>
            <a:chExt cx="3684814" cy="969416"/>
          </a:xfrm>
        </p:grpSpPr>
        <p:sp>
          <p:nvSpPr>
            <p:cNvPr id="3" name="TextBox 2">
              <a:extLst>
                <a:ext uri="{FF2B5EF4-FFF2-40B4-BE49-F238E27FC236}">
                  <a16:creationId xmlns:a16="http://schemas.microsoft.com/office/drawing/2014/main" id="{2A541424-BBB4-EA49-84E4-2052668AEC83}"/>
                </a:ext>
              </a:extLst>
            </p:cNvPr>
            <p:cNvSpPr txBox="1"/>
            <p:nvPr/>
          </p:nvSpPr>
          <p:spPr>
            <a:xfrm>
              <a:off x="3913414" y="652783"/>
              <a:ext cx="3684814" cy="861774"/>
            </a:xfrm>
            <a:prstGeom prst="rect">
              <a:avLst/>
            </a:prstGeom>
            <a:noFill/>
          </p:spPr>
          <p:txBody>
            <a:bodyPr wrap="square" lIns="0" tIns="0" rIns="0" bIns="0" rtlCol="0">
              <a:spAutoFit/>
            </a:bodyPr>
            <a:lstStyle/>
            <a:p>
              <a:r>
                <a:rPr lang="en-US" sz="1600" spc="200" dirty="0">
                  <a:solidFill>
                    <a:srgbClr val="2672E7"/>
                  </a:solidFill>
                  <a:latin typeface="Gotham Book" panose="02000604040000020004" pitchFamily="2" charset="0"/>
                  <a:ea typeface="Titillium" charset="0"/>
                  <a:cs typeface="Poppins" pitchFamily="2" charset="77"/>
                </a:rPr>
                <a:t>First, let’s look into our…</a:t>
              </a:r>
              <a:endParaRPr lang="en-US" sz="1600" dirty="0">
                <a:solidFill>
                  <a:srgbClr val="2672E7"/>
                </a:solidFill>
                <a:latin typeface="Gotham Book" panose="02000604040000020004" pitchFamily="2" charset="0"/>
                <a:cs typeface="Poppins" pitchFamily="2" charset="77"/>
              </a:endParaRPr>
            </a:p>
            <a:p>
              <a:r>
                <a:rPr lang="en-US" sz="4000" b="1" dirty="0">
                  <a:solidFill>
                    <a:srgbClr val="073372"/>
                  </a:solidFill>
                  <a:latin typeface="Gotham Bold" panose="02000604040000020004" pitchFamily="2" charset="0"/>
                  <a:cs typeface="Poppins" pitchFamily="2" charset="77"/>
                </a:rPr>
                <a:t>Background</a:t>
              </a:r>
            </a:p>
          </p:txBody>
        </p:sp>
        <p:cxnSp>
          <p:nvCxnSpPr>
            <p:cNvPr id="4" name="Straight Connector 3">
              <a:extLst>
                <a:ext uri="{FF2B5EF4-FFF2-40B4-BE49-F238E27FC236}">
                  <a16:creationId xmlns:a16="http://schemas.microsoft.com/office/drawing/2014/main" id="{ED1D51D3-7641-2242-B96E-25600945D13A}"/>
                </a:ext>
              </a:extLst>
            </p:cNvPr>
            <p:cNvCxnSpPr/>
            <p:nvPr/>
          </p:nvCxnSpPr>
          <p:spPr>
            <a:xfrm>
              <a:off x="3933327" y="1622199"/>
              <a:ext cx="691243" cy="0"/>
            </a:xfrm>
            <a:prstGeom prst="line">
              <a:avLst/>
            </a:prstGeom>
            <a:ln w="25400">
              <a:gradFill>
                <a:gsLst>
                  <a:gs pos="0">
                    <a:srgbClr val="09307C"/>
                  </a:gs>
                  <a:gs pos="99000">
                    <a:srgbClr val="15D2FD"/>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823DC271-5FA7-2B4C-A5B9-E4727E6B8922}"/>
              </a:ext>
            </a:extLst>
          </p:cNvPr>
          <p:cNvGrpSpPr/>
          <p:nvPr/>
        </p:nvGrpSpPr>
        <p:grpSpPr>
          <a:xfrm>
            <a:off x="1427536" y="6521025"/>
            <a:ext cx="10488645" cy="315123"/>
            <a:chOff x="1411248" y="4079596"/>
            <a:chExt cx="10488645" cy="315123"/>
          </a:xfrm>
        </p:grpSpPr>
        <p:sp>
          <p:nvSpPr>
            <p:cNvPr id="6" name="TextBox 5">
              <a:extLst>
                <a:ext uri="{FF2B5EF4-FFF2-40B4-BE49-F238E27FC236}">
                  <a16:creationId xmlns:a16="http://schemas.microsoft.com/office/drawing/2014/main" id="{A83313EE-CA6A-DD42-960D-B0C8A7249407}"/>
                </a:ext>
              </a:extLst>
            </p:cNvPr>
            <p:cNvSpPr txBox="1"/>
            <p:nvPr/>
          </p:nvSpPr>
          <p:spPr>
            <a:xfrm>
              <a:off x="1411248" y="4079599"/>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Visualization</a:t>
              </a:r>
            </a:p>
          </p:txBody>
        </p:sp>
        <p:sp>
          <p:nvSpPr>
            <p:cNvPr id="7" name="TextBox 6">
              <a:extLst>
                <a:ext uri="{FF2B5EF4-FFF2-40B4-BE49-F238E27FC236}">
                  <a16:creationId xmlns:a16="http://schemas.microsoft.com/office/drawing/2014/main" id="{50091904-416F-3547-9C8E-0AF409393B41}"/>
                </a:ext>
              </a:extLst>
            </p:cNvPr>
            <p:cNvSpPr txBox="1"/>
            <p:nvPr/>
          </p:nvSpPr>
          <p:spPr>
            <a:xfrm>
              <a:off x="3575531" y="4086942"/>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Analysis</a:t>
              </a:r>
            </a:p>
          </p:txBody>
        </p:sp>
        <p:sp>
          <p:nvSpPr>
            <p:cNvPr id="8" name="TextBox 7">
              <a:extLst>
                <a:ext uri="{FF2B5EF4-FFF2-40B4-BE49-F238E27FC236}">
                  <a16:creationId xmlns:a16="http://schemas.microsoft.com/office/drawing/2014/main" id="{30A0A08A-2BC8-174C-8190-EE3957891D6E}"/>
                </a:ext>
              </a:extLst>
            </p:cNvPr>
            <p:cNvSpPr txBox="1"/>
            <p:nvPr/>
          </p:nvSpPr>
          <p:spPr>
            <a:xfrm>
              <a:off x="5703691"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Prediction</a:t>
              </a:r>
            </a:p>
          </p:txBody>
        </p:sp>
        <p:sp>
          <p:nvSpPr>
            <p:cNvPr id="9" name="TextBox 8">
              <a:extLst>
                <a:ext uri="{FF2B5EF4-FFF2-40B4-BE49-F238E27FC236}">
                  <a16:creationId xmlns:a16="http://schemas.microsoft.com/office/drawing/2014/main" id="{ABE2F6B2-0EC1-8544-8C91-E229CBC5206C}"/>
                </a:ext>
              </a:extLst>
            </p:cNvPr>
            <p:cNvSpPr txBox="1"/>
            <p:nvPr/>
          </p:nvSpPr>
          <p:spPr>
            <a:xfrm>
              <a:off x="10553840"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Conclusion</a:t>
              </a:r>
            </a:p>
          </p:txBody>
        </p:sp>
        <p:sp>
          <p:nvSpPr>
            <p:cNvPr id="10" name="TextBox 9">
              <a:extLst>
                <a:ext uri="{FF2B5EF4-FFF2-40B4-BE49-F238E27FC236}">
                  <a16:creationId xmlns:a16="http://schemas.microsoft.com/office/drawing/2014/main" id="{0CE6E672-4531-CA48-8078-E5559C9B76E6}"/>
                </a:ext>
              </a:extLst>
            </p:cNvPr>
            <p:cNvSpPr txBox="1"/>
            <p:nvPr/>
          </p:nvSpPr>
          <p:spPr>
            <a:xfrm>
              <a:off x="7903784" y="4079596"/>
              <a:ext cx="1725047" cy="307777"/>
            </a:xfrm>
            <a:prstGeom prst="rect">
              <a:avLst/>
            </a:prstGeom>
            <a:noFill/>
          </p:spPr>
          <p:txBody>
            <a:bodyPr wrap="square" rtlCol="0">
              <a:spAutoFit/>
            </a:bodyPr>
            <a:lstStyle/>
            <a:p>
              <a:pPr algn="ctr"/>
              <a:r>
                <a:rPr lang="en-US" sz="1400" b="1" dirty="0">
                  <a:latin typeface="Poppins" pitchFamily="2" charset="77"/>
                  <a:cs typeface="Poppins" pitchFamily="2" charset="77"/>
                </a:rPr>
                <a:t>Outcome</a:t>
              </a:r>
            </a:p>
          </p:txBody>
        </p:sp>
      </p:grpSp>
      <p:cxnSp>
        <p:nvCxnSpPr>
          <p:cNvPr id="11" name="Straight Connector 28">
            <a:extLst>
              <a:ext uri="{FF2B5EF4-FFF2-40B4-BE49-F238E27FC236}">
                <a16:creationId xmlns:a16="http://schemas.microsoft.com/office/drawing/2014/main" id="{2E037BA1-BB46-9F44-B6AF-0036489E7489}"/>
              </a:ext>
            </a:extLst>
          </p:cNvPr>
          <p:cNvCxnSpPr>
            <a:cxnSpLocks/>
          </p:cNvCxnSpPr>
          <p:nvPr/>
        </p:nvCxnSpPr>
        <p:spPr>
          <a:xfrm>
            <a:off x="0" y="6819318"/>
            <a:ext cx="12192000" cy="0"/>
          </a:xfrm>
          <a:prstGeom prst="line">
            <a:avLst/>
          </a:prstGeom>
          <a:ln w="76200">
            <a:gradFill>
              <a:gsLst>
                <a:gs pos="0">
                  <a:srgbClr val="09307C"/>
                </a:gs>
                <a:gs pos="100000">
                  <a:srgbClr val="15D2FD"/>
                </a:gs>
              </a:gsLst>
              <a:lin ang="0" scaled="0"/>
            </a:gra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7B3D69A-B384-0946-A439-A9F6411A2B96}"/>
              </a:ext>
            </a:extLst>
          </p:cNvPr>
          <p:cNvGrpSpPr/>
          <p:nvPr/>
        </p:nvGrpSpPr>
        <p:grpSpPr>
          <a:xfrm>
            <a:off x="330428" y="6594318"/>
            <a:ext cx="450000" cy="450000"/>
            <a:chOff x="5731115" y="5732286"/>
            <a:chExt cx="450000" cy="450000"/>
          </a:xfrm>
        </p:grpSpPr>
        <p:sp>
          <p:nvSpPr>
            <p:cNvPr id="13" name="Oval 12">
              <a:extLst>
                <a:ext uri="{FF2B5EF4-FFF2-40B4-BE49-F238E27FC236}">
                  <a16:creationId xmlns:a16="http://schemas.microsoft.com/office/drawing/2014/main" id="{D684FCBA-C175-6741-8BAB-CD2BF9D4D6FF}"/>
                </a:ext>
              </a:extLst>
            </p:cNvPr>
            <p:cNvSpPr>
              <a:spLocks noChangeAspect="1"/>
            </p:cNvSpPr>
            <p:nvPr/>
          </p:nvSpPr>
          <p:spPr>
            <a:xfrm>
              <a:off x="5731115" y="5732286"/>
              <a:ext cx="450000" cy="450000"/>
            </a:xfrm>
            <a:prstGeom prst="ellipse">
              <a:avLst/>
            </a:prstGeom>
            <a:solidFill>
              <a:srgbClr val="395A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9EF1BA9-A6B2-D24F-B53C-F72E50FD26BC}"/>
                </a:ext>
              </a:extLst>
            </p:cNvPr>
            <p:cNvSpPr>
              <a:spLocks noChangeAspect="1"/>
            </p:cNvSpPr>
            <p:nvPr/>
          </p:nvSpPr>
          <p:spPr>
            <a:xfrm>
              <a:off x="5803115" y="5804286"/>
              <a:ext cx="306000" cy="306000"/>
            </a:xfrm>
            <a:prstGeom prst="ellipse">
              <a:avLst/>
            </a:prstGeom>
            <a:solidFill>
              <a:srgbClr val="395A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FB25A6CA-57FC-4042-BA8B-57D913587311}"/>
                </a:ext>
              </a:extLst>
            </p:cNvPr>
            <p:cNvSpPr>
              <a:spLocks noChangeAspect="1"/>
            </p:cNvSpPr>
            <p:nvPr/>
          </p:nvSpPr>
          <p:spPr>
            <a:xfrm>
              <a:off x="5866115" y="5867286"/>
              <a:ext cx="180000" cy="180000"/>
            </a:xfrm>
            <a:prstGeom prst="ellipse">
              <a:avLst/>
            </a:prstGeom>
            <a:solidFill>
              <a:srgbClr val="395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TextBox 15">
            <a:extLst>
              <a:ext uri="{FF2B5EF4-FFF2-40B4-BE49-F238E27FC236}">
                <a16:creationId xmlns:a16="http://schemas.microsoft.com/office/drawing/2014/main" id="{8D1383D8-7E19-8241-877D-10DF332AE720}"/>
              </a:ext>
            </a:extLst>
          </p:cNvPr>
          <p:cNvSpPr txBox="1"/>
          <p:nvPr/>
        </p:nvSpPr>
        <p:spPr>
          <a:xfrm>
            <a:off x="2580711" y="1588863"/>
            <a:ext cx="7030579" cy="1569660"/>
          </a:xfrm>
          <a:prstGeom prst="rect">
            <a:avLst/>
          </a:prstGeom>
          <a:noFill/>
        </p:spPr>
        <p:txBody>
          <a:bodyPr wrap="none" rtlCol="0">
            <a:spAutoFit/>
          </a:bodyPr>
          <a:lstStyle/>
          <a:p>
            <a:pPr algn="ctr"/>
            <a:r>
              <a:rPr lang="en-US" sz="7200" i="1" dirty="0">
                <a:solidFill>
                  <a:srgbClr val="2672E7"/>
                </a:solidFill>
                <a:latin typeface="Chasing Embers Demo Version" panose="02000500000000000000" pitchFamily="2" charset="77"/>
              </a:rPr>
              <a:t>What will be the </a:t>
            </a:r>
          </a:p>
          <a:p>
            <a:pPr algn="ctr"/>
            <a:r>
              <a:rPr lang="en-US" sz="2400" dirty="0">
                <a:solidFill>
                  <a:srgbClr val="2672E7"/>
                </a:solidFill>
                <a:latin typeface="Gotham Light" pitchFamily="2" charset="0"/>
              </a:rPr>
              <a:t>World’s Happiness Score</a:t>
            </a:r>
            <a:r>
              <a:rPr lang="en-US" sz="2400" dirty="0">
                <a:solidFill>
                  <a:srgbClr val="2672E7"/>
                </a:solidFill>
                <a:latin typeface="Gotham Book" panose="02000604040000020004" pitchFamily="2" charset="0"/>
              </a:rPr>
              <a:t> in the </a:t>
            </a:r>
            <a:r>
              <a:rPr lang="en-US" sz="2400" b="1" dirty="0">
                <a:solidFill>
                  <a:srgbClr val="2672E7"/>
                </a:solidFill>
                <a:latin typeface="Gotham Bold" panose="02000604040000020004" pitchFamily="2" charset="0"/>
              </a:rPr>
              <a:t>next 5 years?</a:t>
            </a:r>
          </a:p>
        </p:txBody>
      </p:sp>
      <p:grpSp>
        <p:nvGrpSpPr>
          <p:cNvPr id="33" name="Group 32">
            <a:extLst>
              <a:ext uri="{FF2B5EF4-FFF2-40B4-BE49-F238E27FC236}">
                <a16:creationId xmlns:a16="http://schemas.microsoft.com/office/drawing/2014/main" id="{373F9E07-7747-BE42-B06F-8177243B1566}"/>
              </a:ext>
            </a:extLst>
          </p:cNvPr>
          <p:cNvGrpSpPr/>
          <p:nvPr/>
        </p:nvGrpSpPr>
        <p:grpSpPr>
          <a:xfrm>
            <a:off x="2440691" y="3463879"/>
            <a:ext cx="7174250" cy="1818108"/>
            <a:chOff x="2440691" y="3463879"/>
            <a:chExt cx="7174250" cy="1818108"/>
          </a:xfrm>
        </p:grpSpPr>
        <p:cxnSp>
          <p:nvCxnSpPr>
            <p:cNvPr id="23" name="Straight Connector 22">
              <a:extLst>
                <a:ext uri="{FF2B5EF4-FFF2-40B4-BE49-F238E27FC236}">
                  <a16:creationId xmlns:a16="http://schemas.microsoft.com/office/drawing/2014/main" id="{7A7B6FCB-5A96-4D46-B54D-959BA280F62D}"/>
                </a:ext>
              </a:extLst>
            </p:cNvPr>
            <p:cNvCxnSpPr/>
            <p:nvPr/>
          </p:nvCxnSpPr>
          <p:spPr>
            <a:xfrm>
              <a:off x="3325305" y="4440406"/>
              <a:ext cx="5367646" cy="0"/>
            </a:xfrm>
            <a:prstGeom prst="line">
              <a:avLst/>
            </a:prstGeom>
            <a:ln w="38100">
              <a:gradFill>
                <a:gsLst>
                  <a:gs pos="0">
                    <a:srgbClr val="073372"/>
                  </a:gs>
                  <a:gs pos="100000">
                    <a:srgbClr val="2672E7"/>
                  </a:gs>
                </a:gsLst>
                <a:lin ang="5400000" scaled="1"/>
              </a:gradFill>
            </a:ln>
          </p:spPr>
          <p:style>
            <a:lnRef idx="1">
              <a:schemeClr val="accent1"/>
            </a:lnRef>
            <a:fillRef idx="0">
              <a:schemeClr val="accent1"/>
            </a:fillRef>
            <a:effectRef idx="0">
              <a:schemeClr val="accent1"/>
            </a:effectRef>
            <a:fontRef idx="minor">
              <a:schemeClr val="tx1"/>
            </a:fontRef>
          </p:style>
        </p:cxnSp>
        <p:sp>
          <p:nvSpPr>
            <p:cNvPr id="24" name="AutoShape 1">
              <a:extLst>
                <a:ext uri="{FF2B5EF4-FFF2-40B4-BE49-F238E27FC236}">
                  <a16:creationId xmlns:a16="http://schemas.microsoft.com/office/drawing/2014/main" id="{0F38403B-1015-FA41-97B2-2E658B1DEF3C}"/>
                </a:ext>
              </a:extLst>
            </p:cNvPr>
            <p:cNvSpPr>
              <a:spLocks/>
            </p:cNvSpPr>
            <p:nvPr/>
          </p:nvSpPr>
          <p:spPr bwMode="auto">
            <a:xfrm rot="10074050">
              <a:off x="2440846" y="3573331"/>
              <a:ext cx="1754060" cy="1708656"/>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solidFill>
              <a:schemeClr val="bg1"/>
            </a:solidFill>
            <a:ln w="38100" cap="flat">
              <a:gradFill>
                <a:gsLst>
                  <a:gs pos="0">
                    <a:srgbClr val="073372"/>
                  </a:gs>
                  <a:gs pos="100000">
                    <a:srgbClr val="2672E7"/>
                  </a:gs>
                </a:gsLst>
                <a:lin ang="5400000" scaled="1"/>
              </a:gradFill>
              <a:miter lim="800000"/>
              <a:headEnd type="none" w="med" len="med"/>
              <a:tailEnd type="none" w="med" len="med"/>
            </a:ln>
          </p:spPr>
          <p:txBody>
            <a:bodyPr lIns="0" tIns="0" rIns="0" bIns="0"/>
            <a:lstStyle/>
            <a:p>
              <a:endParaRPr lang="en-US"/>
            </a:p>
          </p:txBody>
        </p:sp>
        <p:sp>
          <p:nvSpPr>
            <p:cNvPr id="25" name="AutoShape 1">
              <a:extLst>
                <a:ext uri="{FF2B5EF4-FFF2-40B4-BE49-F238E27FC236}">
                  <a16:creationId xmlns:a16="http://schemas.microsoft.com/office/drawing/2014/main" id="{6A335F12-61DC-B24E-8DC2-78CD1D5FBE0D}"/>
                </a:ext>
              </a:extLst>
            </p:cNvPr>
            <p:cNvSpPr>
              <a:spLocks/>
            </p:cNvSpPr>
            <p:nvPr/>
          </p:nvSpPr>
          <p:spPr bwMode="auto">
            <a:xfrm rot="12355141">
              <a:off x="5026762" y="3573331"/>
              <a:ext cx="1754060" cy="1708656"/>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solidFill>
              <a:schemeClr val="bg1"/>
            </a:solidFill>
            <a:ln w="38100" cap="flat">
              <a:gradFill>
                <a:gsLst>
                  <a:gs pos="0">
                    <a:srgbClr val="073372"/>
                  </a:gs>
                  <a:gs pos="100000">
                    <a:srgbClr val="2672E7"/>
                  </a:gs>
                </a:gsLst>
                <a:lin ang="5400000" scaled="1"/>
              </a:gradFill>
              <a:miter lim="800000"/>
              <a:headEnd type="none" w="med" len="med"/>
              <a:tailEnd type="none" w="med" len="med"/>
            </a:ln>
          </p:spPr>
          <p:txBody>
            <a:bodyPr lIns="0" tIns="0" rIns="0" bIns="0"/>
            <a:lstStyle/>
            <a:p>
              <a:endParaRPr lang="en-US"/>
            </a:p>
          </p:txBody>
        </p:sp>
        <p:sp>
          <p:nvSpPr>
            <p:cNvPr id="26" name="AutoShape 1">
              <a:extLst>
                <a:ext uri="{FF2B5EF4-FFF2-40B4-BE49-F238E27FC236}">
                  <a16:creationId xmlns:a16="http://schemas.microsoft.com/office/drawing/2014/main" id="{2C3EF24F-0B93-304A-A202-F5B5AFB9485D}"/>
                </a:ext>
              </a:extLst>
            </p:cNvPr>
            <p:cNvSpPr>
              <a:spLocks/>
            </p:cNvSpPr>
            <p:nvPr/>
          </p:nvSpPr>
          <p:spPr bwMode="auto">
            <a:xfrm rot="1376640">
              <a:off x="7860725" y="3463879"/>
              <a:ext cx="1754060" cy="1708656"/>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solidFill>
              <a:schemeClr val="bg1"/>
            </a:solidFill>
            <a:ln w="38100" cap="flat">
              <a:gradFill>
                <a:gsLst>
                  <a:gs pos="0">
                    <a:srgbClr val="073372"/>
                  </a:gs>
                  <a:gs pos="100000">
                    <a:srgbClr val="2672E7"/>
                  </a:gs>
                </a:gsLst>
                <a:lin ang="5400000" scaled="1"/>
              </a:gradFill>
              <a:miter lim="800000"/>
              <a:headEnd type="none" w="med" len="med"/>
              <a:tailEnd type="none" w="med" len="med"/>
            </a:ln>
          </p:spPr>
          <p:txBody>
            <a:bodyPr lIns="0" tIns="0" rIns="0" bIns="0"/>
            <a:lstStyle/>
            <a:p>
              <a:endParaRPr lang="en-US"/>
            </a:p>
          </p:txBody>
        </p:sp>
        <p:sp>
          <p:nvSpPr>
            <p:cNvPr id="27" name="TextBox 26">
              <a:extLst>
                <a:ext uri="{FF2B5EF4-FFF2-40B4-BE49-F238E27FC236}">
                  <a16:creationId xmlns:a16="http://schemas.microsoft.com/office/drawing/2014/main" id="{337FBEF3-E6DE-0240-96CA-C86F43C74A9F}"/>
                </a:ext>
              </a:extLst>
            </p:cNvPr>
            <p:cNvSpPr txBox="1"/>
            <p:nvPr/>
          </p:nvSpPr>
          <p:spPr>
            <a:xfrm>
              <a:off x="2440691" y="4707916"/>
              <a:ext cx="1754372" cy="258532"/>
            </a:xfrm>
            <a:prstGeom prst="rect">
              <a:avLst/>
            </a:prstGeom>
            <a:noFill/>
          </p:spPr>
          <p:txBody>
            <a:bodyPr wrap="square" lIns="0" tIns="0" rIns="0" bIns="0" rtlCol="0">
              <a:spAutoFit/>
            </a:bodyPr>
            <a:lstStyle/>
            <a:p>
              <a:pPr algn="ctr">
                <a:lnSpc>
                  <a:spcPct val="80000"/>
                </a:lnSpc>
              </a:pPr>
              <a:r>
                <a:rPr lang="en-US" sz="1050" b="1" spc="200" dirty="0">
                  <a:latin typeface="Gotham Book" panose="02000604040000020004" pitchFamily="2" charset="0"/>
                  <a:ea typeface="Titillium" charset="0"/>
                  <a:cs typeface="Titillium" charset="0"/>
                </a:rPr>
                <a:t>DATASET </a:t>
              </a:r>
            </a:p>
            <a:p>
              <a:pPr algn="ctr">
                <a:lnSpc>
                  <a:spcPct val="80000"/>
                </a:lnSpc>
              </a:pPr>
              <a:r>
                <a:rPr lang="en-US" sz="1050" b="1" spc="200" dirty="0">
                  <a:latin typeface="Gotham Book" panose="02000604040000020004" pitchFamily="2" charset="0"/>
                  <a:ea typeface="Titillium" charset="0"/>
                  <a:cs typeface="Titillium" charset="0"/>
                </a:rPr>
                <a:t>CHOSEN</a:t>
              </a:r>
            </a:p>
          </p:txBody>
        </p:sp>
        <p:sp>
          <p:nvSpPr>
            <p:cNvPr id="28" name="TextBox 27">
              <a:extLst>
                <a:ext uri="{FF2B5EF4-FFF2-40B4-BE49-F238E27FC236}">
                  <a16:creationId xmlns:a16="http://schemas.microsoft.com/office/drawing/2014/main" id="{64B66E42-B2B9-CE4F-B79E-C31E16A4416F}"/>
                </a:ext>
              </a:extLst>
            </p:cNvPr>
            <p:cNvSpPr txBox="1"/>
            <p:nvPr/>
          </p:nvSpPr>
          <p:spPr>
            <a:xfrm>
              <a:off x="5026606" y="4707916"/>
              <a:ext cx="1754372" cy="258532"/>
            </a:xfrm>
            <a:prstGeom prst="rect">
              <a:avLst/>
            </a:prstGeom>
            <a:noFill/>
          </p:spPr>
          <p:txBody>
            <a:bodyPr wrap="square" lIns="0" tIns="0" rIns="0" bIns="0" rtlCol="0">
              <a:spAutoFit/>
            </a:bodyPr>
            <a:lstStyle/>
            <a:p>
              <a:pPr algn="ctr">
                <a:lnSpc>
                  <a:spcPct val="80000"/>
                </a:lnSpc>
              </a:pPr>
              <a:r>
                <a:rPr lang="en-US" sz="1050" b="1" spc="200" dirty="0">
                  <a:latin typeface="Gotham Book" panose="02000604040000020004" pitchFamily="2" charset="0"/>
                  <a:ea typeface="Titillium" charset="0"/>
                  <a:cs typeface="Titillium" charset="0"/>
                </a:rPr>
                <a:t>CLEAN </a:t>
              </a:r>
            </a:p>
            <a:p>
              <a:pPr algn="ctr">
                <a:lnSpc>
                  <a:spcPct val="80000"/>
                </a:lnSpc>
              </a:pPr>
              <a:r>
                <a:rPr lang="en-US" sz="1050" b="1" spc="200" dirty="0">
                  <a:latin typeface="Gotham Book" panose="02000604040000020004" pitchFamily="2" charset="0"/>
                  <a:ea typeface="Titillium" charset="0"/>
                  <a:cs typeface="Titillium" charset="0"/>
                </a:rPr>
                <a:t>DATASET</a:t>
              </a:r>
            </a:p>
          </p:txBody>
        </p:sp>
        <p:sp>
          <p:nvSpPr>
            <p:cNvPr id="29" name="TextBox 28">
              <a:extLst>
                <a:ext uri="{FF2B5EF4-FFF2-40B4-BE49-F238E27FC236}">
                  <a16:creationId xmlns:a16="http://schemas.microsoft.com/office/drawing/2014/main" id="{8C2E4BA1-48EC-3A40-852D-2F32CCA0EA00}"/>
                </a:ext>
              </a:extLst>
            </p:cNvPr>
            <p:cNvSpPr txBox="1"/>
            <p:nvPr/>
          </p:nvSpPr>
          <p:spPr>
            <a:xfrm>
              <a:off x="7860569" y="4707916"/>
              <a:ext cx="1754372" cy="258532"/>
            </a:xfrm>
            <a:prstGeom prst="rect">
              <a:avLst/>
            </a:prstGeom>
            <a:noFill/>
          </p:spPr>
          <p:txBody>
            <a:bodyPr wrap="square" lIns="0" tIns="0" rIns="0" bIns="0" rtlCol="0">
              <a:spAutoFit/>
            </a:bodyPr>
            <a:lstStyle/>
            <a:p>
              <a:pPr algn="ctr">
                <a:lnSpc>
                  <a:spcPct val="80000"/>
                </a:lnSpc>
              </a:pPr>
              <a:r>
                <a:rPr lang="en-US" sz="1050" b="1" spc="200" dirty="0">
                  <a:latin typeface="Gotham Book" panose="02000604040000020004" pitchFamily="2" charset="0"/>
                  <a:ea typeface="Titillium" charset="0"/>
                  <a:cs typeface="Titillium" charset="0"/>
                </a:rPr>
                <a:t>UNDERSTAND</a:t>
              </a:r>
            </a:p>
            <a:p>
              <a:pPr algn="ctr">
                <a:lnSpc>
                  <a:spcPct val="80000"/>
                </a:lnSpc>
              </a:pPr>
              <a:r>
                <a:rPr lang="en-US" sz="1050" b="1" spc="200" dirty="0">
                  <a:latin typeface="Gotham Book" panose="02000604040000020004" pitchFamily="2" charset="0"/>
                  <a:ea typeface="Titillium" charset="0"/>
                  <a:cs typeface="Titillium" charset="0"/>
                </a:rPr>
                <a:t>DATASET</a:t>
              </a:r>
            </a:p>
          </p:txBody>
        </p:sp>
      </p:grpSp>
      <p:sp>
        <p:nvSpPr>
          <p:cNvPr id="30" name="TextBox 29">
            <a:extLst>
              <a:ext uri="{FF2B5EF4-FFF2-40B4-BE49-F238E27FC236}">
                <a16:creationId xmlns:a16="http://schemas.microsoft.com/office/drawing/2014/main" id="{5D91EFE2-41A6-4A40-A75A-E79E06F1DBBA}"/>
              </a:ext>
            </a:extLst>
          </p:cNvPr>
          <p:cNvSpPr txBox="1"/>
          <p:nvPr/>
        </p:nvSpPr>
        <p:spPr>
          <a:xfrm>
            <a:off x="2440692" y="5456758"/>
            <a:ext cx="1754372" cy="478208"/>
          </a:xfrm>
          <a:prstGeom prst="rect">
            <a:avLst/>
          </a:prstGeom>
          <a:noFill/>
        </p:spPr>
        <p:txBody>
          <a:bodyPr wrap="square" lIns="0" tIns="0" rIns="91440" bIns="0" rtlCol="0">
            <a:spAutoFit/>
          </a:bodyPr>
          <a:lstStyle/>
          <a:p>
            <a:pPr algn="ctr">
              <a:lnSpc>
                <a:spcPct val="150000"/>
              </a:lnSpc>
            </a:pPr>
            <a:r>
              <a:rPr lang="en-US" sz="1100" dirty="0">
                <a:solidFill>
                  <a:schemeClr val="tx1">
                    <a:alpha val="60000"/>
                  </a:schemeClr>
                </a:solidFill>
                <a:latin typeface="Gotham Book" panose="02000604040000020004" pitchFamily="2" charset="0"/>
                <a:ea typeface="Titillium" charset="0"/>
                <a:cs typeface="Titillium" charset="0"/>
              </a:rPr>
              <a:t>First, we choose the 2019 WHR dataset</a:t>
            </a:r>
          </a:p>
        </p:txBody>
      </p:sp>
      <p:sp>
        <p:nvSpPr>
          <p:cNvPr id="31" name="TextBox 30">
            <a:extLst>
              <a:ext uri="{FF2B5EF4-FFF2-40B4-BE49-F238E27FC236}">
                <a16:creationId xmlns:a16="http://schemas.microsoft.com/office/drawing/2014/main" id="{5D9CB471-355C-B34A-BB6C-15E94039E4B8}"/>
              </a:ext>
            </a:extLst>
          </p:cNvPr>
          <p:cNvSpPr txBox="1"/>
          <p:nvPr/>
        </p:nvSpPr>
        <p:spPr>
          <a:xfrm>
            <a:off x="4970935" y="5468724"/>
            <a:ext cx="2182219" cy="986039"/>
          </a:xfrm>
          <a:prstGeom prst="rect">
            <a:avLst/>
          </a:prstGeom>
          <a:noFill/>
        </p:spPr>
        <p:txBody>
          <a:bodyPr wrap="square" lIns="0" tIns="0" rIns="91440" bIns="0" rtlCol="0">
            <a:spAutoFit/>
          </a:bodyPr>
          <a:lstStyle/>
          <a:p>
            <a:pPr algn="ctr">
              <a:lnSpc>
                <a:spcPct val="150000"/>
              </a:lnSpc>
            </a:pPr>
            <a:r>
              <a:rPr lang="en-US" sz="1100" dirty="0">
                <a:solidFill>
                  <a:schemeClr val="tx1">
                    <a:alpha val="60000"/>
                  </a:schemeClr>
                </a:solidFill>
                <a:latin typeface="Gotham Book" panose="02000604040000020004" pitchFamily="2" charset="0"/>
                <a:ea typeface="Titillium" charset="0"/>
                <a:cs typeface="Titillium" charset="0"/>
              </a:rPr>
              <a:t>Next, we prepare the dataset by filling N.A.s with 0s and mapping regions and country codes to respective country</a:t>
            </a:r>
          </a:p>
        </p:txBody>
      </p:sp>
      <p:sp>
        <p:nvSpPr>
          <p:cNvPr id="32" name="TextBox 31">
            <a:extLst>
              <a:ext uri="{FF2B5EF4-FFF2-40B4-BE49-F238E27FC236}">
                <a16:creationId xmlns:a16="http://schemas.microsoft.com/office/drawing/2014/main" id="{6FD530E4-0203-D046-A3D4-72465D93810A}"/>
              </a:ext>
            </a:extLst>
          </p:cNvPr>
          <p:cNvSpPr txBox="1"/>
          <p:nvPr/>
        </p:nvSpPr>
        <p:spPr>
          <a:xfrm>
            <a:off x="7815076" y="5468725"/>
            <a:ext cx="1734334" cy="986039"/>
          </a:xfrm>
          <a:prstGeom prst="rect">
            <a:avLst/>
          </a:prstGeom>
          <a:noFill/>
        </p:spPr>
        <p:txBody>
          <a:bodyPr wrap="square" lIns="0" tIns="0" rIns="91440" bIns="0" rtlCol="0">
            <a:spAutoFit/>
          </a:bodyPr>
          <a:lstStyle/>
          <a:p>
            <a:pPr algn="ctr">
              <a:lnSpc>
                <a:spcPct val="150000"/>
              </a:lnSpc>
            </a:pPr>
            <a:r>
              <a:rPr lang="en-US" sz="1100" dirty="0">
                <a:solidFill>
                  <a:schemeClr val="tx1">
                    <a:alpha val="60000"/>
                  </a:schemeClr>
                </a:solidFill>
                <a:latin typeface="Gotham Book" panose="02000604040000020004" pitchFamily="2" charset="0"/>
                <a:ea typeface="Titillium" charset="0"/>
                <a:cs typeface="Titillium" charset="0"/>
              </a:rPr>
              <a:t>Then, we use the data to visualize and predict the data to answer our above question</a:t>
            </a:r>
          </a:p>
        </p:txBody>
      </p:sp>
      <p:sp>
        <p:nvSpPr>
          <p:cNvPr id="34" name="Shape 3694">
            <a:extLst>
              <a:ext uri="{FF2B5EF4-FFF2-40B4-BE49-F238E27FC236}">
                <a16:creationId xmlns:a16="http://schemas.microsoft.com/office/drawing/2014/main" id="{43E278D4-27D7-354C-8E05-EB2EC860CE9D}"/>
              </a:ext>
            </a:extLst>
          </p:cNvPr>
          <p:cNvSpPr/>
          <p:nvPr/>
        </p:nvSpPr>
        <p:spPr>
          <a:xfrm>
            <a:off x="8376064" y="3911942"/>
            <a:ext cx="633773" cy="403310"/>
          </a:xfrm>
          <a:custGeom>
            <a:avLst/>
            <a:gdLst/>
            <a:ahLst/>
            <a:cxnLst>
              <a:cxn ang="0">
                <a:pos x="wd2" y="hd2"/>
              </a:cxn>
              <a:cxn ang="5400000">
                <a:pos x="wd2" y="hd2"/>
              </a:cxn>
              <a:cxn ang="10800000">
                <a:pos x="wd2" y="hd2"/>
              </a:cxn>
              <a:cxn ang="16200000">
                <a:pos x="wd2" y="hd2"/>
              </a:cxn>
            </a:cxnLst>
            <a:rect l="0" t="0" r="r" b="b"/>
            <a:pathLst>
              <a:path w="21600" h="21600" extrusionOk="0">
                <a:moveTo>
                  <a:pt x="10800" y="20057"/>
                </a:moveTo>
                <a:cubicBezTo>
                  <a:pt x="5378" y="20057"/>
                  <a:pt x="982" y="13446"/>
                  <a:pt x="982" y="10800"/>
                </a:cubicBezTo>
                <a:cubicBezTo>
                  <a:pt x="982" y="8156"/>
                  <a:pt x="5378" y="1543"/>
                  <a:pt x="10800" y="1543"/>
                </a:cubicBezTo>
                <a:cubicBezTo>
                  <a:pt x="16223" y="1543"/>
                  <a:pt x="20618" y="8156"/>
                  <a:pt x="20618" y="10800"/>
                </a:cubicBezTo>
                <a:cubicBezTo>
                  <a:pt x="20618" y="13446"/>
                  <a:pt x="16223" y="20057"/>
                  <a:pt x="10800" y="20057"/>
                </a:cubicBezTo>
                <a:moveTo>
                  <a:pt x="10800" y="0"/>
                </a:moveTo>
                <a:cubicBezTo>
                  <a:pt x="4835" y="0"/>
                  <a:pt x="0" y="7714"/>
                  <a:pt x="0" y="10800"/>
                </a:cubicBezTo>
                <a:cubicBezTo>
                  <a:pt x="0" y="13886"/>
                  <a:pt x="4835" y="21600"/>
                  <a:pt x="10800" y="21600"/>
                </a:cubicBezTo>
                <a:cubicBezTo>
                  <a:pt x="16765" y="21600"/>
                  <a:pt x="21600" y="13886"/>
                  <a:pt x="21600" y="10800"/>
                </a:cubicBezTo>
                <a:cubicBezTo>
                  <a:pt x="21600" y="7714"/>
                  <a:pt x="16765" y="0"/>
                  <a:pt x="10800" y="0"/>
                </a:cubicBezTo>
                <a:moveTo>
                  <a:pt x="10800" y="16971"/>
                </a:moveTo>
                <a:cubicBezTo>
                  <a:pt x="8631" y="16971"/>
                  <a:pt x="6873" y="14210"/>
                  <a:pt x="6873" y="10800"/>
                </a:cubicBezTo>
                <a:cubicBezTo>
                  <a:pt x="6873" y="7392"/>
                  <a:pt x="8631" y="4629"/>
                  <a:pt x="10800" y="4629"/>
                </a:cubicBezTo>
                <a:cubicBezTo>
                  <a:pt x="12969" y="4629"/>
                  <a:pt x="14727" y="7392"/>
                  <a:pt x="14727" y="10800"/>
                </a:cubicBezTo>
                <a:cubicBezTo>
                  <a:pt x="14727" y="14210"/>
                  <a:pt x="12969" y="16971"/>
                  <a:pt x="10800" y="16971"/>
                </a:cubicBezTo>
                <a:moveTo>
                  <a:pt x="10800" y="3087"/>
                </a:moveTo>
                <a:cubicBezTo>
                  <a:pt x="8088" y="3087"/>
                  <a:pt x="5891" y="6541"/>
                  <a:pt x="5891" y="10800"/>
                </a:cubicBezTo>
                <a:cubicBezTo>
                  <a:pt x="5891" y="15061"/>
                  <a:pt x="8088" y="18514"/>
                  <a:pt x="10800" y="18514"/>
                </a:cubicBezTo>
                <a:cubicBezTo>
                  <a:pt x="13512" y="18514"/>
                  <a:pt x="15709" y="15061"/>
                  <a:pt x="15709" y="10800"/>
                </a:cubicBezTo>
                <a:cubicBezTo>
                  <a:pt x="15709" y="6541"/>
                  <a:pt x="13512" y="3087"/>
                  <a:pt x="10800" y="3087"/>
                </a:cubicBezTo>
                <a:moveTo>
                  <a:pt x="10800" y="8486"/>
                </a:moveTo>
                <a:cubicBezTo>
                  <a:pt x="9987" y="8486"/>
                  <a:pt x="9327" y="9522"/>
                  <a:pt x="9327" y="10800"/>
                </a:cubicBezTo>
                <a:cubicBezTo>
                  <a:pt x="9327" y="12079"/>
                  <a:pt x="9987" y="13114"/>
                  <a:pt x="10800" y="13114"/>
                </a:cubicBezTo>
                <a:cubicBezTo>
                  <a:pt x="11613" y="13114"/>
                  <a:pt x="12273" y="12079"/>
                  <a:pt x="12273" y="10800"/>
                </a:cubicBezTo>
                <a:cubicBezTo>
                  <a:pt x="12273" y="9522"/>
                  <a:pt x="11613" y="8486"/>
                  <a:pt x="10800" y="8486"/>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9" name="Shape 3647">
            <a:extLst>
              <a:ext uri="{FF2B5EF4-FFF2-40B4-BE49-F238E27FC236}">
                <a16:creationId xmlns:a16="http://schemas.microsoft.com/office/drawing/2014/main" id="{A1AE4CD7-A45B-6B4C-81F6-7A702FB9FCF9}"/>
              </a:ext>
            </a:extLst>
          </p:cNvPr>
          <p:cNvSpPr/>
          <p:nvPr/>
        </p:nvSpPr>
        <p:spPr>
          <a:xfrm>
            <a:off x="5682026" y="3879507"/>
            <a:ext cx="471849" cy="519034"/>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32" y="4909"/>
                  <a:pt x="1080" y="4030"/>
                  <a:pt x="1080" y="2945"/>
                </a:cubicBezTo>
                <a:cubicBezTo>
                  <a:pt x="1080" y="1861"/>
                  <a:pt x="5432" y="982"/>
                  <a:pt x="10800" y="982"/>
                </a:cubicBezTo>
                <a:cubicBezTo>
                  <a:pt x="16168" y="982"/>
                  <a:pt x="20520" y="1861"/>
                  <a:pt x="20520" y="2945"/>
                </a:cubicBezTo>
                <a:cubicBezTo>
                  <a:pt x="20520" y="4030"/>
                  <a:pt x="16168" y="4909"/>
                  <a:pt x="10800" y="4909"/>
                </a:cubicBezTo>
                <a:moveTo>
                  <a:pt x="16305" y="8659"/>
                </a:moveTo>
                <a:cubicBezTo>
                  <a:pt x="14130" y="10260"/>
                  <a:pt x="11880" y="11916"/>
                  <a:pt x="11880" y="14727"/>
                </a:cubicBezTo>
                <a:cubicBezTo>
                  <a:pt x="11880" y="17561"/>
                  <a:pt x="11880" y="19270"/>
                  <a:pt x="11642" y="20135"/>
                </a:cubicBezTo>
                <a:cubicBezTo>
                  <a:pt x="11522" y="20573"/>
                  <a:pt x="11509" y="20618"/>
                  <a:pt x="10800" y="20618"/>
                </a:cubicBezTo>
                <a:cubicBezTo>
                  <a:pt x="10091" y="20618"/>
                  <a:pt x="10078" y="20573"/>
                  <a:pt x="9957" y="20135"/>
                </a:cubicBezTo>
                <a:cubicBezTo>
                  <a:pt x="9818" y="19627"/>
                  <a:pt x="9761" y="18820"/>
                  <a:pt x="9738" y="17673"/>
                </a:cubicBezTo>
                <a:lnTo>
                  <a:pt x="10260" y="17673"/>
                </a:lnTo>
                <a:cubicBezTo>
                  <a:pt x="10558" y="17673"/>
                  <a:pt x="10800" y="17453"/>
                  <a:pt x="10800" y="17182"/>
                </a:cubicBezTo>
                <a:cubicBezTo>
                  <a:pt x="10800" y="16911"/>
                  <a:pt x="10558" y="16691"/>
                  <a:pt x="10260" y="16691"/>
                </a:cubicBezTo>
                <a:lnTo>
                  <a:pt x="9724" y="16691"/>
                </a:lnTo>
                <a:cubicBezTo>
                  <a:pt x="9722" y="16381"/>
                  <a:pt x="9721" y="16059"/>
                  <a:pt x="9721" y="15709"/>
                </a:cubicBezTo>
                <a:lnTo>
                  <a:pt x="10260" y="15709"/>
                </a:lnTo>
                <a:cubicBezTo>
                  <a:pt x="10558" y="15709"/>
                  <a:pt x="10800" y="15489"/>
                  <a:pt x="10800" y="15218"/>
                </a:cubicBezTo>
                <a:cubicBezTo>
                  <a:pt x="10800" y="14947"/>
                  <a:pt x="10558" y="14727"/>
                  <a:pt x="10260" y="14727"/>
                </a:cubicBezTo>
                <a:lnTo>
                  <a:pt x="9720" y="14727"/>
                </a:lnTo>
                <a:cubicBezTo>
                  <a:pt x="9720" y="11916"/>
                  <a:pt x="7470" y="10260"/>
                  <a:pt x="5295" y="8659"/>
                </a:cubicBezTo>
                <a:cubicBezTo>
                  <a:pt x="3543" y="7370"/>
                  <a:pt x="1872" y="6139"/>
                  <a:pt x="1294" y="4344"/>
                </a:cubicBezTo>
                <a:cubicBezTo>
                  <a:pt x="3119" y="5266"/>
                  <a:pt x="6691" y="5891"/>
                  <a:pt x="10800" y="5891"/>
                </a:cubicBezTo>
                <a:cubicBezTo>
                  <a:pt x="14905" y="5891"/>
                  <a:pt x="18475" y="5266"/>
                  <a:pt x="20302" y="4347"/>
                </a:cubicBezTo>
                <a:cubicBezTo>
                  <a:pt x="19721" y="6143"/>
                  <a:pt x="18053" y="7373"/>
                  <a:pt x="16305" y="8659"/>
                </a:cubicBezTo>
                <a:moveTo>
                  <a:pt x="10800" y="0"/>
                </a:moveTo>
                <a:cubicBezTo>
                  <a:pt x="4835" y="0"/>
                  <a:pt x="0" y="1319"/>
                  <a:pt x="0" y="2945"/>
                </a:cubicBezTo>
                <a:cubicBezTo>
                  <a:pt x="0" y="8836"/>
                  <a:pt x="8640" y="9818"/>
                  <a:pt x="8640" y="14727"/>
                </a:cubicBezTo>
                <a:lnTo>
                  <a:pt x="8640" y="15217"/>
                </a:lnTo>
                <a:lnTo>
                  <a:pt x="8640" y="15218"/>
                </a:lnTo>
                <a:lnTo>
                  <a:pt x="8640" y="15219"/>
                </a:lnTo>
                <a:cubicBezTo>
                  <a:pt x="8641" y="15938"/>
                  <a:pt x="8642" y="16572"/>
                  <a:pt x="8649" y="17142"/>
                </a:cubicBezTo>
                <a:cubicBezTo>
                  <a:pt x="8647" y="17155"/>
                  <a:pt x="8640" y="17168"/>
                  <a:pt x="8640" y="17182"/>
                </a:cubicBezTo>
                <a:cubicBezTo>
                  <a:pt x="8640" y="17199"/>
                  <a:pt x="8648" y="17212"/>
                  <a:pt x="8651" y="17230"/>
                </a:cubicBezTo>
                <a:cubicBezTo>
                  <a:pt x="8699" y="20896"/>
                  <a:pt x="8995" y="21600"/>
                  <a:pt x="10800" y="21600"/>
                </a:cubicBezTo>
                <a:cubicBezTo>
                  <a:pt x="12960" y="21600"/>
                  <a:pt x="12960" y="20618"/>
                  <a:pt x="12960" y="14727"/>
                </a:cubicBezTo>
                <a:cubicBezTo>
                  <a:pt x="12960" y="9818"/>
                  <a:pt x="21600" y="8836"/>
                  <a:pt x="21600" y="2945"/>
                </a:cubicBezTo>
                <a:cubicBezTo>
                  <a:pt x="21600" y="1319"/>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pic>
        <p:nvPicPr>
          <p:cNvPr id="40" name="Picture 39">
            <a:extLst>
              <a:ext uri="{FF2B5EF4-FFF2-40B4-BE49-F238E27FC236}">
                <a16:creationId xmlns:a16="http://schemas.microsoft.com/office/drawing/2014/main" id="{C31300D9-C18E-4542-B80E-93F8D682A304}"/>
              </a:ext>
            </a:extLst>
          </p:cNvPr>
          <p:cNvPicPr>
            <a:picLocks noChangeAspect="1"/>
          </p:cNvPicPr>
          <p:nvPr/>
        </p:nvPicPr>
        <p:blipFill>
          <a:blip r:embed="rId2"/>
          <a:stretch>
            <a:fillRect/>
          </a:stretch>
        </p:blipFill>
        <p:spPr>
          <a:xfrm>
            <a:off x="2781052" y="3959302"/>
            <a:ext cx="1047334" cy="507998"/>
          </a:xfrm>
          <a:prstGeom prst="rect">
            <a:avLst/>
          </a:prstGeom>
        </p:spPr>
      </p:pic>
    </p:spTree>
    <p:extLst>
      <p:ext uri="{BB962C8B-B14F-4D97-AF65-F5344CB8AC3E}">
        <p14:creationId xmlns:p14="http://schemas.microsoft.com/office/powerpoint/2010/main" val="248174742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B162EDAE-7B4A-A845-8DE8-9426F5C31C51}"/>
              </a:ext>
            </a:extLst>
          </p:cNvPr>
          <p:cNvGrpSpPr/>
          <p:nvPr/>
        </p:nvGrpSpPr>
        <p:grpSpPr>
          <a:xfrm>
            <a:off x="1427536" y="6521025"/>
            <a:ext cx="10488645" cy="315123"/>
            <a:chOff x="1411248" y="4079596"/>
            <a:chExt cx="10488645" cy="315123"/>
          </a:xfrm>
        </p:grpSpPr>
        <p:sp>
          <p:nvSpPr>
            <p:cNvPr id="28" name="TextBox 27">
              <a:extLst>
                <a:ext uri="{FF2B5EF4-FFF2-40B4-BE49-F238E27FC236}">
                  <a16:creationId xmlns:a16="http://schemas.microsoft.com/office/drawing/2014/main" id="{707FF54E-3215-2A42-B458-13F967A5A7BD}"/>
                </a:ext>
              </a:extLst>
            </p:cNvPr>
            <p:cNvSpPr txBox="1"/>
            <p:nvPr/>
          </p:nvSpPr>
          <p:spPr>
            <a:xfrm>
              <a:off x="1411248" y="4079599"/>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Visualization</a:t>
              </a:r>
            </a:p>
          </p:txBody>
        </p:sp>
        <p:sp>
          <p:nvSpPr>
            <p:cNvPr id="29" name="TextBox 28">
              <a:extLst>
                <a:ext uri="{FF2B5EF4-FFF2-40B4-BE49-F238E27FC236}">
                  <a16:creationId xmlns:a16="http://schemas.microsoft.com/office/drawing/2014/main" id="{5165957B-19D3-CD44-AF22-9081EA75014F}"/>
                </a:ext>
              </a:extLst>
            </p:cNvPr>
            <p:cNvSpPr txBox="1"/>
            <p:nvPr/>
          </p:nvSpPr>
          <p:spPr>
            <a:xfrm>
              <a:off x="3575531" y="4086942"/>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Analysis</a:t>
              </a:r>
            </a:p>
          </p:txBody>
        </p:sp>
        <p:sp>
          <p:nvSpPr>
            <p:cNvPr id="30" name="TextBox 29">
              <a:extLst>
                <a:ext uri="{FF2B5EF4-FFF2-40B4-BE49-F238E27FC236}">
                  <a16:creationId xmlns:a16="http://schemas.microsoft.com/office/drawing/2014/main" id="{0283656A-EEEC-DF46-B081-A9BC4B9FA336}"/>
                </a:ext>
              </a:extLst>
            </p:cNvPr>
            <p:cNvSpPr txBox="1"/>
            <p:nvPr/>
          </p:nvSpPr>
          <p:spPr>
            <a:xfrm>
              <a:off x="5703691"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Prediction</a:t>
              </a:r>
            </a:p>
          </p:txBody>
        </p:sp>
        <p:sp>
          <p:nvSpPr>
            <p:cNvPr id="31" name="TextBox 30">
              <a:extLst>
                <a:ext uri="{FF2B5EF4-FFF2-40B4-BE49-F238E27FC236}">
                  <a16:creationId xmlns:a16="http://schemas.microsoft.com/office/drawing/2014/main" id="{24BBF305-41A9-6B4D-9257-F4334C20456C}"/>
                </a:ext>
              </a:extLst>
            </p:cNvPr>
            <p:cNvSpPr txBox="1"/>
            <p:nvPr/>
          </p:nvSpPr>
          <p:spPr>
            <a:xfrm>
              <a:off x="10553840"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Conclusion</a:t>
              </a:r>
            </a:p>
          </p:txBody>
        </p:sp>
        <p:sp>
          <p:nvSpPr>
            <p:cNvPr id="32" name="TextBox 31">
              <a:extLst>
                <a:ext uri="{FF2B5EF4-FFF2-40B4-BE49-F238E27FC236}">
                  <a16:creationId xmlns:a16="http://schemas.microsoft.com/office/drawing/2014/main" id="{3785101D-AB67-DA46-AE35-1EABD53D9F36}"/>
                </a:ext>
              </a:extLst>
            </p:cNvPr>
            <p:cNvSpPr txBox="1"/>
            <p:nvPr/>
          </p:nvSpPr>
          <p:spPr>
            <a:xfrm>
              <a:off x="7903784" y="4079596"/>
              <a:ext cx="1725047" cy="307777"/>
            </a:xfrm>
            <a:prstGeom prst="rect">
              <a:avLst/>
            </a:prstGeom>
            <a:noFill/>
          </p:spPr>
          <p:txBody>
            <a:bodyPr wrap="square" rtlCol="0">
              <a:spAutoFit/>
            </a:bodyPr>
            <a:lstStyle/>
            <a:p>
              <a:pPr algn="ctr"/>
              <a:r>
                <a:rPr lang="en-US" sz="1400" b="1" dirty="0">
                  <a:latin typeface="Poppins" pitchFamily="2" charset="77"/>
                  <a:cs typeface="Poppins" pitchFamily="2" charset="77"/>
                </a:rPr>
                <a:t>Outcome</a:t>
              </a:r>
            </a:p>
          </p:txBody>
        </p:sp>
      </p:grpSp>
      <p:cxnSp>
        <p:nvCxnSpPr>
          <p:cNvPr id="33" name="Straight Connector 28">
            <a:extLst>
              <a:ext uri="{FF2B5EF4-FFF2-40B4-BE49-F238E27FC236}">
                <a16:creationId xmlns:a16="http://schemas.microsoft.com/office/drawing/2014/main" id="{560A3AF7-EA14-B144-BADC-0F87B84AE4F3}"/>
              </a:ext>
            </a:extLst>
          </p:cNvPr>
          <p:cNvCxnSpPr>
            <a:cxnSpLocks/>
          </p:cNvCxnSpPr>
          <p:nvPr/>
        </p:nvCxnSpPr>
        <p:spPr>
          <a:xfrm>
            <a:off x="0" y="6819318"/>
            <a:ext cx="12192000" cy="0"/>
          </a:xfrm>
          <a:prstGeom prst="line">
            <a:avLst/>
          </a:prstGeom>
          <a:ln w="76200">
            <a:gradFill>
              <a:gsLst>
                <a:gs pos="0">
                  <a:srgbClr val="09307C"/>
                </a:gs>
                <a:gs pos="100000">
                  <a:srgbClr val="15D2FD"/>
                </a:gs>
              </a:gsLst>
              <a:lin ang="0" scaled="0"/>
            </a:gradFil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998CB0A3-6C1D-C545-A12D-163DD805BE5B}"/>
              </a:ext>
            </a:extLst>
          </p:cNvPr>
          <p:cNvGrpSpPr/>
          <p:nvPr/>
        </p:nvGrpSpPr>
        <p:grpSpPr>
          <a:xfrm>
            <a:off x="330428" y="6594318"/>
            <a:ext cx="450000" cy="450000"/>
            <a:chOff x="5731115" y="5732286"/>
            <a:chExt cx="450000" cy="450000"/>
          </a:xfrm>
        </p:grpSpPr>
        <p:sp>
          <p:nvSpPr>
            <p:cNvPr id="35" name="Oval 34">
              <a:extLst>
                <a:ext uri="{FF2B5EF4-FFF2-40B4-BE49-F238E27FC236}">
                  <a16:creationId xmlns:a16="http://schemas.microsoft.com/office/drawing/2014/main" id="{540027F9-6DC6-CC4D-9CB7-14E12F175524}"/>
                </a:ext>
              </a:extLst>
            </p:cNvPr>
            <p:cNvSpPr>
              <a:spLocks noChangeAspect="1"/>
            </p:cNvSpPr>
            <p:nvPr/>
          </p:nvSpPr>
          <p:spPr>
            <a:xfrm>
              <a:off x="5731115" y="5732286"/>
              <a:ext cx="450000" cy="450000"/>
            </a:xfrm>
            <a:prstGeom prst="ellipse">
              <a:avLst/>
            </a:prstGeom>
            <a:solidFill>
              <a:srgbClr val="395A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9495E0F-830F-0C4C-9D96-54CF228F1135}"/>
                </a:ext>
              </a:extLst>
            </p:cNvPr>
            <p:cNvSpPr>
              <a:spLocks noChangeAspect="1"/>
            </p:cNvSpPr>
            <p:nvPr/>
          </p:nvSpPr>
          <p:spPr>
            <a:xfrm>
              <a:off x="5803115" y="5804286"/>
              <a:ext cx="306000" cy="306000"/>
            </a:xfrm>
            <a:prstGeom prst="ellipse">
              <a:avLst/>
            </a:prstGeom>
            <a:solidFill>
              <a:srgbClr val="395A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D1E45458-F3F1-8442-A007-59C01F0855CD}"/>
                </a:ext>
              </a:extLst>
            </p:cNvPr>
            <p:cNvSpPr>
              <a:spLocks noChangeAspect="1"/>
            </p:cNvSpPr>
            <p:nvPr/>
          </p:nvSpPr>
          <p:spPr>
            <a:xfrm>
              <a:off x="5866115" y="5867286"/>
              <a:ext cx="180000" cy="180000"/>
            </a:xfrm>
            <a:prstGeom prst="ellipse">
              <a:avLst/>
            </a:prstGeom>
            <a:solidFill>
              <a:srgbClr val="395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1" name="Group 40">
            <a:extLst>
              <a:ext uri="{FF2B5EF4-FFF2-40B4-BE49-F238E27FC236}">
                <a16:creationId xmlns:a16="http://schemas.microsoft.com/office/drawing/2014/main" id="{152EED9C-BF6E-C843-B9EC-74E4E695941B}"/>
              </a:ext>
            </a:extLst>
          </p:cNvPr>
          <p:cNvGrpSpPr/>
          <p:nvPr/>
        </p:nvGrpSpPr>
        <p:grpSpPr>
          <a:xfrm>
            <a:off x="423106" y="652783"/>
            <a:ext cx="3684814" cy="969416"/>
            <a:chOff x="3913414" y="652783"/>
            <a:chExt cx="3684814" cy="969416"/>
          </a:xfrm>
        </p:grpSpPr>
        <p:sp>
          <p:nvSpPr>
            <p:cNvPr id="42" name="TextBox 41">
              <a:extLst>
                <a:ext uri="{FF2B5EF4-FFF2-40B4-BE49-F238E27FC236}">
                  <a16:creationId xmlns:a16="http://schemas.microsoft.com/office/drawing/2014/main" id="{8B877CA9-AB65-E64F-BCFD-9CBE2F5635B8}"/>
                </a:ext>
              </a:extLst>
            </p:cNvPr>
            <p:cNvSpPr txBox="1"/>
            <p:nvPr/>
          </p:nvSpPr>
          <p:spPr>
            <a:xfrm>
              <a:off x="3913414" y="652783"/>
              <a:ext cx="3684814" cy="861774"/>
            </a:xfrm>
            <a:prstGeom prst="rect">
              <a:avLst/>
            </a:prstGeom>
            <a:noFill/>
          </p:spPr>
          <p:txBody>
            <a:bodyPr wrap="square" lIns="0" tIns="0" rIns="0" bIns="0" rtlCol="0">
              <a:spAutoFit/>
            </a:bodyPr>
            <a:lstStyle/>
            <a:p>
              <a:r>
                <a:rPr lang="en-US" sz="1600" spc="200" dirty="0">
                  <a:solidFill>
                    <a:srgbClr val="2672E7"/>
                  </a:solidFill>
                  <a:latin typeface="Gotham Book" panose="02000604040000020004" pitchFamily="2" charset="0"/>
                  <a:ea typeface="Titillium" charset="0"/>
                  <a:cs typeface="Poppins" pitchFamily="2" charset="77"/>
                </a:rPr>
                <a:t>First, let’s look into our…</a:t>
              </a:r>
              <a:endParaRPr lang="en-US" sz="1600" dirty="0">
                <a:solidFill>
                  <a:srgbClr val="2672E7"/>
                </a:solidFill>
                <a:latin typeface="Gotham Book" panose="02000604040000020004" pitchFamily="2" charset="0"/>
                <a:cs typeface="Poppins" pitchFamily="2" charset="77"/>
              </a:endParaRPr>
            </a:p>
            <a:p>
              <a:r>
                <a:rPr lang="en-US" sz="4000" b="1" dirty="0">
                  <a:solidFill>
                    <a:srgbClr val="073372"/>
                  </a:solidFill>
                  <a:latin typeface="Gotham Bold" panose="02000604040000020004" pitchFamily="2" charset="0"/>
                  <a:cs typeface="Poppins" pitchFamily="2" charset="77"/>
                </a:rPr>
                <a:t>Background</a:t>
              </a:r>
            </a:p>
          </p:txBody>
        </p:sp>
        <p:cxnSp>
          <p:nvCxnSpPr>
            <p:cNvPr id="43" name="Straight Connector 42">
              <a:extLst>
                <a:ext uri="{FF2B5EF4-FFF2-40B4-BE49-F238E27FC236}">
                  <a16:creationId xmlns:a16="http://schemas.microsoft.com/office/drawing/2014/main" id="{C0049608-81DF-0F40-9832-3F03C871E628}"/>
                </a:ext>
              </a:extLst>
            </p:cNvPr>
            <p:cNvCxnSpPr/>
            <p:nvPr/>
          </p:nvCxnSpPr>
          <p:spPr>
            <a:xfrm>
              <a:off x="3933327" y="1622199"/>
              <a:ext cx="691243" cy="0"/>
            </a:xfrm>
            <a:prstGeom prst="line">
              <a:avLst/>
            </a:prstGeom>
            <a:ln w="25400">
              <a:gradFill>
                <a:gsLst>
                  <a:gs pos="0">
                    <a:srgbClr val="09307C"/>
                  </a:gs>
                  <a:gs pos="99000">
                    <a:srgbClr val="15D2FD"/>
                  </a:gs>
                </a:gsLst>
                <a:lin ang="2700000" scaled="0"/>
              </a:gradFill>
            </a:ln>
          </p:spPr>
          <p:style>
            <a:lnRef idx="1">
              <a:schemeClr val="accent1"/>
            </a:lnRef>
            <a:fillRef idx="0">
              <a:schemeClr val="accent1"/>
            </a:fillRef>
            <a:effectRef idx="0">
              <a:schemeClr val="accent1"/>
            </a:effectRef>
            <a:fontRef idx="minor">
              <a:schemeClr val="tx1"/>
            </a:fontRef>
          </p:style>
        </p:cxnSp>
      </p:grpSp>
      <p:sp>
        <p:nvSpPr>
          <p:cNvPr id="26" name="AutoShape 3"/>
          <p:cNvSpPr>
            <a:spLocks/>
          </p:cNvSpPr>
          <p:nvPr/>
        </p:nvSpPr>
        <p:spPr bwMode="auto">
          <a:xfrm>
            <a:off x="3503306" y="1154824"/>
            <a:ext cx="5206861" cy="5206854"/>
          </a:xfrm>
          <a:custGeom>
            <a:avLst/>
            <a:gdLst/>
            <a:ahLst/>
            <a:cxnLst/>
            <a:rect l="0" t="0" r="r" b="b"/>
            <a:pathLst>
              <a:path w="20465" h="20465">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moveTo>
                  <a:pt x="18764" y="6107"/>
                </a:moveTo>
              </a:path>
            </a:pathLst>
          </a:custGeom>
          <a:noFill/>
          <a:ln w="6350">
            <a:solidFill>
              <a:schemeClr val="tx1">
                <a:alpha val="15000"/>
              </a:schemeClr>
            </a:solidFill>
          </a:ln>
        </p:spPr>
        <p:txBody>
          <a:bodyPr lIns="0" tIns="0" rIns="0" bIns="0"/>
          <a:lstStyle/>
          <a:p>
            <a:endParaRPr lang="en-US"/>
          </a:p>
        </p:txBody>
      </p:sp>
      <p:sp>
        <p:nvSpPr>
          <p:cNvPr id="5" name="TextBox 4"/>
          <p:cNvSpPr txBox="1"/>
          <p:nvPr/>
        </p:nvSpPr>
        <p:spPr>
          <a:xfrm>
            <a:off x="8517110" y="2472590"/>
            <a:ext cx="1287346" cy="286198"/>
          </a:xfrm>
          <a:prstGeom prst="rect">
            <a:avLst/>
          </a:prstGeom>
          <a:noFill/>
        </p:spPr>
        <p:txBody>
          <a:bodyPr wrap="square" lIns="0" tIns="0" rIns="0" bIns="0" rtlCol="0">
            <a:spAutoFit/>
          </a:bodyPr>
          <a:lstStyle/>
          <a:p>
            <a:pPr>
              <a:lnSpc>
                <a:spcPct val="80000"/>
              </a:lnSpc>
            </a:pPr>
            <a:r>
              <a:rPr lang="en-US" sz="1400" dirty="0">
                <a:latin typeface="Titillium" charset="0"/>
                <a:ea typeface="Titillium" charset="0"/>
                <a:cs typeface="Titillium" charset="0"/>
              </a:rPr>
              <a:t>Freedom to make life choices</a:t>
            </a:r>
          </a:p>
        </p:txBody>
      </p:sp>
      <p:sp>
        <p:nvSpPr>
          <p:cNvPr id="6" name="AutoShape 3"/>
          <p:cNvSpPr>
            <a:spLocks/>
          </p:cNvSpPr>
          <p:nvPr/>
        </p:nvSpPr>
        <p:spPr bwMode="auto">
          <a:xfrm>
            <a:off x="8003866" y="2407778"/>
            <a:ext cx="414340" cy="414339"/>
          </a:xfrm>
          <a:custGeom>
            <a:avLst/>
            <a:gdLst/>
            <a:ahLst/>
            <a:cxnLst/>
            <a:rect l="0" t="0" r="r" b="b"/>
            <a:pathLst>
              <a:path w="20465" h="20465">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moveTo>
                  <a:pt x="18764" y="6107"/>
                </a:moveTo>
              </a:path>
            </a:pathLst>
          </a:custGeom>
          <a:solidFill>
            <a:schemeClr val="bg1"/>
          </a:solidFill>
          <a:ln w="12700">
            <a:gradFill>
              <a:gsLst>
                <a:gs pos="0">
                  <a:srgbClr val="09307C"/>
                </a:gs>
                <a:gs pos="100000">
                  <a:srgbClr val="15D2FD"/>
                </a:gs>
              </a:gsLst>
              <a:lin ang="2700000" scaled="0"/>
            </a:gradFill>
          </a:ln>
        </p:spPr>
        <p:txBody>
          <a:bodyPr lIns="0" tIns="0" rIns="0" bIns="0"/>
          <a:lstStyle/>
          <a:p>
            <a:endParaRPr lang="en-US"/>
          </a:p>
        </p:txBody>
      </p:sp>
      <p:sp>
        <p:nvSpPr>
          <p:cNvPr id="7" name="TextBox 6"/>
          <p:cNvSpPr txBox="1"/>
          <p:nvPr/>
        </p:nvSpPr>
        <p:spPr>
          <a:xfrm>
            <a:off x="8999261" y="3605501"/>
            <a:ext cx="1287346" cy="143840"/>
          </a:xfrm>
          <a:prstGeom prst="rect">
            <a:avLst/>
          </a:prstGeom>
          <a:noFill/>
        </p:spPr>
        <p:txBody>
          <a:bodyPr wrap="square" lIns="0" tIns="0" rIns="0" bIns="0" rtlCol="0">
            <a:spAutoFit/>
          </a:bodyPr>
          <a:lstStyle/>
          <a:p>
            <a:pPr>
              <a:lnSpc>
                <a:spcPct val="80000"/>
              </a:lnSpc>
            </a:pPr>
            <a:r>
              <a:rPr lang="en-US" sz="1400" dirty="0">
                <a:latin typeface="Titillium" charset="0"/>
                <a:ea typeface="Titillium" charset="0"/>
                <a:cs typeface="Titillium" charset="0"/>
              </a:rPr>
              <a:t>Generosity</a:t>
            </a:r>
          </a:p>
        </p:txBody>
      </p:sp>
      <p:sp>
        <p:nvSpPr>
          <p:cNvPr id="8" name="AutoShape 3"/>
          <p:cNvSpPr>
            <a:spLocks/>
          </p:cNvSpPr>
          <p:nvPr/>
        </p:nvSpPr>
        <p:spPr bwMode="auto">
          <a:xfrm>
            <a:off x="8486018" y="3540689"/>
            <a:ext cx="414340" cy="414339"/>
          </a:xfrm>
          <a:custGeom>
            <a:avLst/>
            <a:gdLst/>
            <a:ahLst/>
            <a:cxnLst/>
            <a:rect l="0" t="0" r="r" b="b"/>
            <a:pathLst>
              <a:path w="20465" h="20465">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moveTo>
                  <a:pt x="18764" y="6107"/>
                </a:moveTo>
              </a:path>
            </a:pathLst>
          </a:custGeom>
          <a:solidFill>
            <a:schemeClr val="bg1"/>
          </a:solidFill>
          <a:ln w="12700">
            <a:gradFill>
              <a:gsLst>
                <a:gs pos="0">
                  <a:srgbClr val="09307C"/>
                </a:gs>
                <a:gs pos="100000">
                  <a:srgbClr val="15D2FD"/>
                </a:gs>
              </a:gsLst>
              <a:lin ang="2700000" scaled="0"/>
            </a:gradFill>
          </a:ln>
        </p:spPr>
        <p:txBody>
          <a:bodyPr lIns="0" tIns="0" rIns="0" bIns="0"/>
          <a:lstStyle/>
          <a:p>
            <a:endParaRPr lang="en-US"/>
          </a:p>
        </p:txBody>
      </p:sp>
      <p:sp>
        <p:nvSpPr>
          <p:cNvPr id="9" name="TextBox 8"/>
          <p:cNvSpPr txBox="1"/>
          <p:nvPr/>
        </p:nvSpPr>
        <p:spPr>
          <a:xfrm>
            <a:off x="8517110" y="4744780"/>
            <a:ext cx="1287346" cy="286198"/>
          </a:xfrm>
          <a:prstGeom prst="rect">
            <a:avLst/>
          </a:prstGeom>
          <a:noFill/>
        </p:spPr>
        <p:txBody>
          <a:bodyPr wrap="square" lIns="0" tIns="0" rIns="0" bIns="0" rtlCol="0">
            <a:spAutoFit/>
          </a:bodyPr>
          <a:lstStyle/>
          <a:p>
            <a:pPr>
              <a:lnSpc>
                <a:spcPct val="80000"/>
              </a:lnSpc>
            </a:pPr>
            <a:r>
              <a:rPr lang="en-US" sz="1400" dirty="0">
                <a:latin typeface="Titillium" charset="0"/>
                <a:ea typeface="Titillium" charset="0"/>
                <a:cs typeface="Titillium" charset="0"/>
              </a:rPr>
              <a:t>Perception of Corruption</a:t>
            </a:r>
          </a:p>
        </p:txBody>
      </p:sp>
      <p:sp>
        <p:nvSpPr>
          <p:cNvPr id="10" name="AutoShape 3"/>
          <p:cNvSpPr>
            <a:spLocks/>
          </p:cNvSpPr>
          <p:nvPr/>
        </p:nvSpPr>
        <p:spPr bwMode="auto">
          <a:xfrm>
            <a:off x="8003866" y="4679967"/>
            <a:ext cx="414340" cy="414339"/>
          </a:xfrm>
          <a:custGeom>
            <a:avLst/>
            <a:gdLst/>
            <a:ahLst/>
            <a:cxnLst/>
            <a:rect l="0" t="0" r="r" b="b"/>
            <a:pathLst>
              <a:path w="20465" h="20465">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moveTo>
                  <a:pt x="18764" y="6107"/>
                </a:moveTo>
              </a:path>
            </a:pathLst>
          </a:custGeom>
          <a:solidFill>
            <a:schemeClr val="bg1"/>
          </a:solidFill>
          <a:ln w="12700">
            <a:gradFill>
              <a:gsLst>
                <a:gs pos="0">
                  <a:srgbClr val="09307C"/>
                </a:gs>
                <a:gs pos="100000">
                  <a:srgbClr val="15D2FD"/>
                </a:gs>
              </a:gsLst>
              <a:lin ang="2700000" scaled="0"/>
            </a:gradFill>
          </a:ln>
        </p:spPr>
        <p:txBody>
          <a:bodyPr lIns="0" tIns="0" rIns="0" bIns="0"/>
          <a:lstStyle/>
          <a:p>
            <a:endParaRPr lang="en-US"/>
          </a:p>
        </p:txBody>
      </p:sp>
      <p:sp>
        <p:nvSpPr>
          <p:cNvPr id="11" name="TextBox 10"/>
          <p:cNvSpPr txBox="1"/>
          <p:nvPr/>
        </p:nvSpPr>
        <p:spPr>
          <a:xfrm>
            <a:off x="1905392" y="3605501"/>
            <a:ext cx="1287346" cy="143840"/>
          </a:xfrm>
          <a:prstGeom prst="rect">
            <a:avLst/>
          </a:prstGeom>
          <a:noFill/>
        </p:spPr>
        <p:txBody>
          <a:bodyPr wrap="square" lIns="0" tIns="0" rIns="0" bIns="0" rtlCol="0">
            <a:spAutoFit/>
          </a:bodyPr>
          <a:lstStyle/>
          <a:p>
            <a:pPr algn="r">
              <a:lnSpc>
                <a:spcPct val="80000"/>
              </a:lnSpc>
            </a:pPr>
            <a:r>
              <a:rPr lang="en-US" sz="1400" dirty="0">
                <a:latin typeface="Titillium" charset="0"/>
                <a:ea typeface="Titillium" charset="0"/>
                <a:cs typeface="Titillium" charset="0"/>
              </a:rPr>
              <a:t>Social Support</a:t>
            </a:r>
          </a:p>
        </p:txBody>
      </p:sp>
      <p:sp>
        <p:nvSpPr>
          <p:cNvPr id="12" name="AutoShape 3"/>
          <p:cNvSpPr>
            <a:spLocks/>
          </p:cNvSpPr>
          <p:nvPr/>
        </p:nvSpPr>
        <p:spPr bwMode="auto">
          <a:xfrm>
            <a:off x="3296136" y="3540689"/>
            <a:ext cx="414340" cy="414339"/>
          </a:xfrm>
          <a:custGeom>
            <a:avLst/>
            <a:gdLst/>
            <a:ahLst/>
            <a:cxnLst/>
            <a:rect l="0" t="0" r="r" b="b"/>
            <a:pathLst>
              <a:path w="20465" h="20465">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moveTo>
                  <a:pt x="18764" y="6107"/>
                </a:moveTo>
              </a:path>
            </a:pathLst>
          </a:custGeom>
          <a:solidFill>
            <a:schemeClr val="bg1"/>
          </a:solidFill>
          <a:ln w="12700">
            <a:gradFill>
              <a:gsLst>
                <a:gs pos="0">
                  <a:srgbClr val="09307C"/>
                </a:gs>
                <a:gs pos="100000">
                  <a:srgbClr val="15D2FD"/>
                </a:gs>
              </a:gsLst>
              <a:lin ang="2700000" scaled="0"/>
            </a:gradFill>
          </a:ln>
        </p:spPr>
        <p:txBody>
          <a:bodyPr lIns="0" tIns="0" rIns="0" bIns="0"/>
          <a:lstStyle/>
          <a:p>
            <a:endParaRPr lang="en-US"/>
          </a:p>
        </p:txBody>
      </p:sp>
      <p:sp>
        <p:nvSpPr>
          <p:cNvPr id="13" name="TextBox 12"/>
          <p:cNvSpPr txBox="1"/>
          <p:nvPr/>
        </p:nvSpPr>
        <p:spPr>
          <a:xfrm>
            <a:off x="2037644" y="2543768"/>
            <a:ext cx="1671050" cy="174150"/>
          </a:xfrm>
          <a:prstGeom prst="rect">
            <a:avLst/>
          </a:prstGeom>
          <a:noFill/>
        </p:spPr>
        <p:txBody>
          <a:bodyPr wrap="square" lIns="0" tIns="0" rIns="0" bIns="0" rtlCol="0">
            <a:spAutoFit/>
          </a:bodyPr>
          <a:lstStyle/>
          <a:p>
            <a:pPr algn="r">
              <a:lnSpc>
                <a:spcPct val="80000"/>
              </a:lnSpc>
            </a:pPr>
            <a:r>
              <a:rPr lang="en-US" sz="1400" dirty="0">
                <a:latin typeface="Titillium" charset="0"/>
                <a:ea typeface="Titillium" charset="0"/>
                <a:cs typeface="Titillium" charset="0"/>
              </a:rPr>
              <a:t>Log GDP per Capita</a:t>
            </a:r>
          </a:p>
        </p:txBody>
      </p:sp>
      <p:sp>
        <p:nvSpPr>
          <p:cNvPr id="14" name="AutoShape 3"/>
          <p:cNvSpPr>
            <a:spLocks/>
          </p:cNvSpPr>
          <p:nvPr/>
        </p:nvSpPr>
        <p:spPr bwMode="auto">
          <a:xfrm>
            <a:off x="3795266" y="2407778"/>
            <a:ext cx="414340" cy="414339"/>
          </a:xfrm>
          <a:custGeom>
            <a:avLst/>
            <a:gdLst/>
            <a:ahLst/>
            <a:cxnLst/>
            <a:rect l="0" t="0" r="r" b="b"/>
            <a:pathLst>
              <a:path w="20465" h="20465">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moveTo>
                  <a:pt x="18764" y="6107"/>
                </a:moveTo>
              </a:path>
            </a:pathLst>
          </a:custGeom>
          <a:solidFill>
            <a:schemeClr val="bg1"/>
          </a:solidFill>
          <a:ln w="12700">
            <a:gradFill>
              <a:gsLst>
                <a:gs pos="0">
                  <a:srgbClr val="09307C"/>
                </a:gs>
                <a:gs pos="100000">
                  <a:srgbClr val="15D2FD"/>
                </a:gs>
              </a:gsLst>
              <a:lin ang="2700000" scaled="0"/>
            </a:gradFill>
          </a:ln>
        </p:spPr>
        <p:txBody>
          <a:bodyPr lIns="0" tIns="0" rIns="0" bIns="0"/>
          <a:lstStyle/>
          <a:p>
            <a:endParaRPr lang="en-US" dirty="0"/>
          </a:p>
        </p:txBody>
      </p:sp>
      <p:sp>
        <p:nvSpPr>
          <p:cNvPr id="15" name="TextBox 14"/>
          <p:cNvSpPr txBox="1"/>
          <p:nvPr/>
        </p:nvSpPr>
        <p:spPr>
          <a:xfrm>
            <a:off x="2183454" y="4744780"/>
            <a:ext cx="1525240" cy="346505"/>
          </a:xfrm>
          <a:prstGeom prst="rect">
            <a:avLst/>
          </a:prstGeom>
          <a:noFill/>
        </p:spPr>
        <p:txBody>
          <a:bodyPr wrap="square" lIns="0" tIns="0" rIns="0" bIns="0" rtlCol="0">
            <a:spAutoFit/>
          </a:bodyPr>
          <a:lstStyle/>
          <a:p>
            <a:pPr algn="r">
              <a:lnSpc>
                <a:spcPct val="80000"/>
              </a:lnSpc>
            </a:pPr>
            <a:r>
              <a:rPr lang="en-US" sz="1400" dirty="0">
                <a:latin typeface="Titillium" charset="0"/>
                <a:ea typeface="Titillium" charset="0"/>
                <a:cs typeface="Titillium" charset="0"/>
              </a:rPr>
              <a:t>Healthy life expectancy at birth</a:t>
            </a:r>
          </a:p>
        </p:txBody>
      </p:sp>
      <p:sp>
        <p:nvSpPr>
          <p:cNvPr id="16" name="AutoShape 3"/>
          <p:cNvSpPr>
            <a:spLocks/>
          </p:cNvSpPr>
          <p:nvPr/>
        </p:nvSpPr>
        <p:spPr bwMode="auto">
          <a:xfrm>
            <a:off x="3795266" y="4679967"/>
            <a:ext cx="414340" cy="414339"/>
          </a:xfrm>
          <a:custGeom>
            <a:avLst/>
            <a:gdLst/>
            <a:ahLst/>
            <a:cxnLst/>
            <a:rect l="0" t="0" r="r" b="b"/>
            <a:pathLst>
              <a:path w="20465" h="20465">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moveTo>
                  <a:pt x="18764" y="6107"/>
                </a:moveTo>
              </a:path>
            </a:pathLst>
          </a:custGeom>
          <a:solidFill>
            <a:schemeClr val="bg1"/>
          </a:solidFill>
          <a:ln w="12700">
            <a:gradFill>
              <a:gsLst>
                <a:gs pos="0">
                  <a:srgbClr val="09307C"/>
                </a:gs>
                <a:gs pos="100000">
                  <a:srgbClr val="15D2FD"/>
                </a:gs>
              </a:gsLst>
              <a:lin ang="2700000" scaled="0"/>
            </a:gradFill>
          </a:ln>
        </p:spPr>
        <p:txBody>
          <a:bodyPr lIns="0" tIns="0" rIns="0" bIns="0"/>
          <a:lstStyle/>
          <a:p>
            <a:endParaRPr lang="en-US"/>
          </a:p>
        </p:txBody>
      </p:sp>
      <p:sp>
        <p:nvSpPr>
          <p:cNvPr id="20" name="Shape 3626"/>
          <p:cNvSpPr/>
          <p:nvPr/>
        </p:nvSpPr>
        <p:spPr>
          <a:xfrm>
            <a:off x="3387432" y="3652912"/>
            <a:ext cx="231747" cy="210679"/>
          </a:xfrm>
          <a:custGeom>
            <a:avLst/>
            <a:gdLst/>
            <a:ahLst/>
            <a:cxnLst>
              <a:cxn ang="0">
                <a:pos x="wd2" y="hd2"/>
              </a:cxn>
              <a:cxn ang="5400000">
                <a:pos x="wd2" y="hd2"/>
              </a:cxn>
              <a:cxn ang="10800000">
                <a:pos x="wd2" y="hd2"/>
              </a:cxn>
              <a:cxn ang="16200000">
                <a:pos x="wd2" y="hd2"/>
              </a:cxn>
            </a:cxnLst>
            <a:rect l="0" t="0" r="r" b="b"/>
            <a:pathLst>
              <a:path w="21600" h="21600" extrusionOk="0">
                <a:moveTo>
                  <a:pt x="15709" y="8100"/>
                </a:moveTo>
                <a:cubicBezTo>
                  <a:pt x="14896" y="8100"/>
                  <a:pt x="14236" y="8826"/>
                  <a:pt x="14236" y="9720"/>
                </a:cubicBezTo>
                <a:cubicBezTo>
                  <a:pt x="14236" y="10615"/>
                  <a:pt x="14896" y="11340"/>
                  <a:pt x="15709" y="11340"/>
                </a:cubicBezTo>
                <a:cubicBezTo>
                  <a:pt x="16522" y="11340"/>
                  <a:pt x="17182" y="10615"/>
                  <a:pt x="17182" y="9720"/>
                </a:cubicBezTo>
                <a:cubicBezTo>
                  <a:pt x="17182" y="8826"/>
                  <a:pt x="16522" y="8100"/>
                  <a:pt x="15709" y="8100"/>
                </a:cubicBezTo>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moveTo>
                  <a:pt x="10800" y="8100"/>
                </a:moveTo>
                <a:cubicBezTo>
                  <a:pt x="9987" y="8100"/>
                  <a:pt x="9327" y="8826"/>
                  <a:pt x="9327" y="9720"/>
                </a:cubicBezTo>
                <a:cubicBezTo>
                  <a:pt x="9327" y="10615"/>
                  <a:pt x="9987" y="11340"/>
                  <a:pt x="10800" y="11340"/>
                </a:cubicBezTo>
                <a:cubicBezTo>
                  <a:pt x="11613" y="11340"/>
                  <a:pt x="12273" y="10615"/>
                  <a:pt x="12273" y="9720"/>
                </a:cubicBezTo>
                <a:cubicBezTo>
                  <a:pt x="12273" y="8826"/>
                  <a:pt x="11613" y="8100"/>
                  <a:pt x="10800" y="8100"/>
                </a:cubicBezTo>
                <a:moveTo>
                  <a:pt x="5891" y="8100"/>
                </a:moveTo>
                <a:cubicBezTo>
                  <a:pt x="5078" y="8100"/>
                  <a:pt x="4418" y="8826"/>
                  <a:pt x="4418" y="9720"/>
                </a:cubicBezTo>
                <a:cubicBezTo>
                  <a:pt x="4418" y="10615"/>
                  <a:pt x="5078" y="11340"/>
                  <a:pt x="5891" y="11340"/>
                </a:cubicBezTo>
                <a:cubicBezTo>
                  <a:pt x="6704" y="11340"/>
                  <a:pt x="7364" y="10615"/>
                  <a:pt x="7364" y="9720"/>
                </a:cubicBezTo>
                <a:cubicBezTo>
                  <a:pt x="7364" y="8826"/>
                  <a:pt x="6704" y="8100"/>
                  <a:pt x="5891" y="81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8" name="AutoShape 3">
            <a:extLst>
              <a:ext uri="{FF2B5EF4-FFF2-40B4-BE49-F238E27FC236}">
                <a16:creationId xmlns:a16="http://schemas.microsoft.com/office/drawing/2014/main" id="{B0BF4BBB-6550-E84A-910E-3B56BB51A8FC}"/>
              </a:ext>
            </a:extLst>
          </p:cNvPr>
          <p:cNvSpPr>
            <a:spLocks/>
          </p:cNvSpPr>
          <p:nvPr/>
        </p:nvSpPr>
        <p:spPr bwMode="auto">
          <a:xfrm>
            <a:off x="4281535" y="1922660"/>
            <a:ext cx="3650402" cy="3650397"/>
          </a:xfrm>
          <a:custGeom>
            <a:avLst/>
            <a:gdLst/>
            <a:ahLst/>
            <a:cxnLst/>
            <a:rect l="0" t="0" r="r" b="b"/>
            <a:pathLst>
              <a:path w="20465" h="20465">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moveTo>
                  <a:pt x="18764" y="6107"/>
                </a:moveTo>
              </a:path>
            </a:pathLst>
          </a:custGeom>
          <a:noFill/>
          <a:ln w="38100">
            <a:gradFill>
              <a:gsLst>
                <a:gs pos="0">
                  <a:srgbClr val="2672E7"/>
                </a:gs>
                <a:gs pos="100000">
                  <a:srgbClr val="15D2FD"/>
                </a:gs>
              </a:gsLst>
              <a:lin ang="5400000" scaled="1"/>
            </a:gradFill>
          </a:ln>
        </p:spPr>
        <p:txBody>
          <a:bodyPr lIns="0" tIns="0" rIns="0" bIns="0"/>
          <a:lstStyle/>
          <a:p>
            <a:endParaRPr lang="en-US" dirty="0"/>
          </a:p>
        </p:txBody>
      </p:sp>
      <p:sp>
        <p:nvSpPr>
          <p:cNvPr id="2" name="TextBox 1">
            <a:extLst>
              <a:ext uri="{FF2B5EF4-FFF2-40B4-BE49-F238E27FC236}">
                <a16:creationId xmlns:a16="http://schemas.microsoft.com/office/drawing/2014/main" id="{404FB2B6-D726-4B49-975B-04B45C3A2A0D}"/>
              </a:ext>
            </a:extLst>
          </p:cNvPr>
          <p:cNvSpPr txBox="1"/>
          <p:nvPr/>
        </p:nvSpPr>
        <p:spPr>
          <a:xfrm>
            <a:off x="4516431" y="3273576"/>
            <a:ext cx="3159138" cy="830997"/>
          </a:xfrm>
          <a:prstGeom prst="rect">
            <a:avLst/>
          </a:prstGeom>
          <a:noFill/>
        </p:spPr>
        <p:txBody>
          <a:bodyPr wrap="square" rtlCol="0">
            <a:spAutoFit/>
          </a:bodyPr>
          <a:lstStyle/>
          <a:p>
            <a:pPr algn="ctr"/>
            <a:r>
              <a:rPr lang="en-US" sz="1200" dirty="0">
                <a:solidFill>
                  <a:srgbClr val="2672E7"/>
                </a:solidFill>
                <a:latin typeface="Gotham Light" pitchFamily="2" charset="0"/>
              </a:rPr>
              <a:t>Score Breakdown of</a:t>
            </a:r>
          </a:p>
          <a:p>
            <a:pPr algn="ctr"/>
            <a:r>
              <a:rPr lang="en-US" sz="3600" b="1" dirty="0">
                <a:solidFill>
                  <a:srgbClr val="09307C"/>
                </a:solidFill>
                <a:latin typeface="Gotham Bold" panose="02000604030000020004" pitchFamily="2" charset="0"/>
              </a:rPr>
              <a:t>Life Ladder</a:t>
            </a:r>
            <a:r>
              <a:rPr lang="en-US" sz="3600" dirty="0">
                <a:solidFill>
                  <a:srgbClr val="09307C"/>
                </a:solidFill>
                <a:latin typeface="Gotham Book" panose="02000604040000020004" pitchFamily="2" charset="0"/>
              </a:rPr>
              <a:t> </a:t>
            </a:r>
          </a:p>
        </p:txBody>
      </p:sp>
      <p:sp>
        <p:nvSpPr>
          <p:cNvPr id="40" name="Shape 3835">
            <a:extLst>
              <a:ext uri="{FF2B5EF4-FFF2-40B4-BE49-F238E27FC236}">
                <a16:creationId xmlns:a16="http://schemas.microsoft.com/office/drawing/2014/main" id="{66B8350D-686D-254F-80E7-BC7F1EA97A1F}"/>
              </a:ext>
            </a:extLst>
          </p:cNvPr>
          <p:cNvSpPr/>
          <p:nvPr/>
        </p:nvSpPr>
        <p:spPr>
          <a:xfrm>
            <a:off x="3862721" y="2520664"/>
            <a:ext cx="265380" cy="168879"/>
          </a:xfrm>
          <a:custGeom>
            <a:avLst/>
            <a:gdLst/>
            <a:ahLst/>
            <a:cxnLst>
              <a:cxn ang="0">
                <a:pos x="wd2" y="hd2"/>
              </a:cxn>
              <a:cxn ang="5400000">
                <a:pos x="wd2" y="hd2"/>
              </a:cxn>
              <a:cxn ang="10800000">
                <a:pos x="wd2" y="hd2"/>
              </a:cxn>
              <a:cxn ang="16200000">
                <a:pos x="wd2" y="hd2"/>
              </a:cxn>
            </a:cxnLst>
            <a:rect l="0" t="0" r="r" b="b"/>
            <a:pathLst>
              <a:path w="21600" h="21600" extrusionOk="0">
                <a:moveTo>
                  <a:pt x="10208" y="15258"/>
                </a:moveTo>
                <a:cubicBezTo>
                  <a:pt x="10138" y="15501"/>
                  <a:pt x="10044" y="15701"/>
                  <a:pt x="9923" y="15863"/>
                </a:cubicBezTo>
                <a:cubicBezTo>
                  <a:pt x="9802" y="16022"/>
                  <a:pt x="9660" y="16144"/>
                  <a:pt x="9499" y="16229"/>
                </a:cubicBezTo>
                <a:cubicBezTo>
                  <a:pt x="9362" y="16301"/>
                  <a:pt x="9243" y="16340"/>
                  <a:pt x="9097" y="16360"/>
                </a:cubicBezTo>
                <a:lnTo>
                  <a:pt x="9097" y="16971"/>
                </a:lnTo>
                <a:lnTo>
                  <a:pt x="8606" y="16971"/>
                </a:lnTo>
                <a:lnTo>
                  <a:pt x="8606" y="16361"/>
                </a:lnTo>
                <a:cubicBezTo>
                  <a:pt x="8446" y="16346"/>
                  <a:pt x="8316" y="16304"/>
                  <a:pt x="8171" y="16224"/>
                </a:cubicBezTo>
                <a:cubicBezTo>
                  <a:pt x="8001" y="16131"/>
                  <a:pt x="7856" y="15998"/>
                  <a:pt x="7736" y="15826"/>
                </a:cubicBezTo>
                <a:cubicBezTo>
                  <a:pt x="7615" y="15655"/>
                  <a:pt x="7522" y="15444"/>
                  <a:pt x="7456" y="15194"/>
                </a:cubicBezTo>
                <a:cubicBezTo>
                  <a:pt x="7390" y="14943"/>
                  <a:pt x="7359" y="14654"/>
                  <a:pt x="7363" y="14327"/>
                </a:cubicBezTo>
                <a:lnTo>
                  <a:pt x="8007" y="14327"/>
                </a:lnTo>
                <a:cubicBezTo>
                  <a:pt x="8003" y="14713"/>
                  <a:pt x="8058" y="15016"/>
                  <a:pt x="8171" y="15237"/>
                </a:cubicBezTo>
                <a:cubicBezTo>
                  <a:pt x="8270" y="15432"/>
                  <a:pt x="8403" y="15530"/>
                  <a:pt x="8606" y="15563"/>
                </a:cubicBezTo>
                <a:lnTo>
                  <a:pt x="8606" y="13432"/>
                </a:lnTo>
                <a:cubicBezTo>
                  <a:pt x="8492" y="13376"/>
                  <a:pt x="8395" y="13313"/>
                  <a:pt x="8270" y="13239"/>
                </a:cubicBezTo>
                <a:cubicBezTo>
                  <a:pt x="8118" y="13149"/>
                  <a:pt x="7980" y="13033"/>
                  <a:pt x="7857" y="12890"/>
                </a:cubicBezTo>
                <a:cubicBezTo>
                  <a:pt x="7735" y="12747"/>
                  <a:pt x="7636" y="12569"/>
                  <a:pt x="7561" y="12353"/>
                </a:cubicBezTo>
                <a:cubicBezTo>
                  <a:pt x="7485" y="12136"/>
                  <a:pt x="7448" y="11868"/>
                  <a:pt x="7448" y="11549"/>
                </a:cubicBezTo>
                <a:cubicBezTo>
                  <a:pt x="7448" y="11269"/>
                  <a:pt x="7483" y="11023"/>
                  <a:pt x="7553" y="10811"/>
                </a:cubicBezTo>
                <a:cubicBezTo>
                  <a:pt x="7622" y="10597"/>
                  <a:pt x="7716" y="10419"/>
                  <a:pt x="7835" y="10277"/>
                </a:cubicBezTo>
                <a:cubicBezTo>
                  <a:pt x="7954" y="10134"/>
                  <a:pt x="8090" y="10026"/>
                  <a:pt x="8244" y="9949"/>
                </a:cubicBezTo>
                <a:cubicBezTo>
                  <a:pt x="8373" y="9885"/>
                  <a:pt x="8479" y="9855"/>
                  <a:pt x="8606" y="9845"/>
                </a:cubicBezTo>
                <a:lnTo>
                  <a:pt x="8606" y="9257"/>
                </a:lnTo>
                <a:lnTo>
                  <a:pt x="9097" y="9257"/>
                </a:lnTo>
                <a:lnTo>
                  <a:pt x="9097" y="9845"/>
                </a:lnTo>
                <a:cubicBezTo>
                  <a:pt x="9224" y="9854"/>
                  <a:pt x="9328" y="9882"/>
                  <a:pt x="9453" y="9940"/>
                </a:cubicBezTo>
                <a:cubicBezTo>
                  <a:pt x="9605" y="10010"/>
                  <a:pt x="9735" y="10114"/>
                  <a:pt x="9847" y="10255"/>
                </a:cubicBezTo>
                <a:cubicBezTo>
                  <a:pt x="9957" y="10395"/>
                  <a:pt x="10046" y="10572"/>
                  <a:pt x="10112" y="10788"/>
                </a:cubicBezTo>
                <a:cubicBezTo>
                  <a:pt x="10178" y="11003"/>
                  <a:pt x="10211" y="11255"/>
                  <a:pt x="10211" y="11540"/>
                </a:cubicBezTo>
                <a:lnTo>
                  <a:pt x="9567" y="11540"/>
                </a:lnTo>
                <a:cubicBezTo>
                  <a:pt x="9559" y="11243"/>
                  <a:pt x="9509" y="11015"/>
                  <a:pt x="9417" y="10857"/>
                </a:cubicBezTo>
                <a:cubicBezTo>
                  <a:pt x="9339" y="10726"/>
                  <a:pt x="9243" y="10661"/>
                  <a:pt x="9097" y="10640"/>
                </a:cubicBezTo>
                <a:lnTo>
                  <a:pt x="9097" y="12504"/>
                </a:lnTo>
                <a:cubicBezTo>
                  <a:pt x="9226" y="12566"/>
                  <a:pt x="9336" y="12634"/>
                  <a:pt x="9471" y="12710"/>
                </a:cubicBezTo>
                <a:cubicBezTo>
                  <a:pt x="9633" y="12804"/>
                  <a:pt x="9776" y="12923"/>
                  <a:pt x="9900" y="13069"/>
                </a:cubicBezTo>
                <a:cubicBezTo>
                  <a:pt x="10024" y="13215"/>
                  <a:pt x="10124" y="13396"/>
                  <a:pt x="10200" y="13611"/>
                </a:cubicBezTo>
                <a:cubicBezTo>
                  <a:pt x="10275" y="13827"/>
                  <a:pt x="10312" y="14092"/>
                  <a:pt x="10312" y="14407"/>
                </a:cubicBezTo>
                <a:cubicBezTo>
                  <a:pt x="10312" y="14732"/>
                  <a:pt x="10278" y="15017"/>
                  <a:pt x="10208" y="15258"/>
                </a:cubicBezTo>
                <a:moveTo>
                  <a:pt x="8836" y="7714"/>
                </a:moveTo>
                <a:cubicBezTo>
                  <a:pt x="6938" y="7714"/>
                  <a:pt x="5400" y="10133"/>
                  <a:pt x="5400" y="13114"/>
                </a:cubicBezTo>
                <a:cubicBezTo>
                  <a:pt x="5400" y="16098"/>
                  <a:pt x="6938" y="18514"/>
                  <a:pt x="8836" y="18514"/>
                </a:cubicBezTo>
                <a:cubicBezTo>
                  <a:pt x="10734" y="18514"/>
                  <a:pt x="12273" y="16098"/>
                  <a:pt x="12273" y="13114"/>
                </a:cubicBezTo>
                <a:cubicBezTo>
                  <a:pt x="12273" y="10133"/>
                  <a:pt x="10734" y="7714"/>
                  <a:pt x="8836" y="7714"/>
                </a:cubicBezTo>
                <a:moveTo>
                  <a:pt x="20618" y="0"/>
                </a:moveTo>
                <a:lnTo>
                  <a:pt x="4909" y="0"/>
                </a:lnTo>
                <a:cubicBezTo>
                  <a:pt x="4367" y="0"/>
                  <a:pt x="3927" y="692"/>
                  <a:pt x="3927" y="1543"/>
                </a:cubicBezTo>
                <a:lnTo>
                  <a:pt x="3927" y="2314"/>
                </a:lnTo>
                <a:cubicBezTo>
                  <a:pt x="3927" y="2741"/>
                  <a:pt x="4147" y="3086"/>
                  <a:pt x="4418" y="3086"/>
                </a:cubicBezTo>
                <a:cubicBezTo>
                  <a:pt x="4689" y="3086"/>
                  <a:pt x="4909" y="2741"/>
                  <a:pt x="4909" y="2314"/>
                </a:cubicBezTo>
                <a:lnTo>
                  <a:pt x="4909" y="1543"/>
                </a:lnTo>
                <a:lnTo>
                  <a:pt x="20618" y="1543"/>
                </a:lnTo>
                <a:lnTo>
                  <a:pt x="20618" y="15429"/>
                </a:lnTo>
                <a:lnTo>
                  <a:pt x="19145" y="15429"/>
                </a:lnTo>
                <a:cubicBezTo>
                  <a:pt x="18874" y="15429"/>
                  <a:pt x="18655" y="15775"/>
                  <a:pt x="18655" y="16200"/>
                </a:cubicBezTo>
                <a:cubicBezTo>
                  <a:pt x="18655" y="16626"/>
                  <a:pt x="18874" y="16971"/>
                  <a:pt x="19145" y="16971"/>
                </a:cubicBezTo>
                <a:lnTo>
                  <a:pt x="20618" y="16971"/>
                </a:lnTo>
                <a:cubicBezTo>
                  <a:pt x="21160" y="16971"/>
                  <a:pt x="21600" y="16281"/>
                  <a:pt x="21600" y="15429"/>
                </a:cubicBezTo>
                <a:lnTo>
                  <a:pt x="21600" y="1543"/>
                </a:lnTo>
                <a:cubicBezTo>
                  <a:pt x="21600" y="692"/>
                  <a:pt x="21160" y="0"/>
                  <a:pt x="20618" y="0"/>
                </a:cubicBezTo>
                <a:moveTo>
                  <a:pt x="9451" y="13856"/>
                </a:moveTo>
                <a:cubicBezTo>
                  <a:pt x="9385" y="13780"/>
                  <a:pt x="9310" y="13718"/>
                  <a:pt x="9228" y="13672"/>
                </a:cubicBezTo>
                <a:cubicBezTo>
                  <a:pt x="9175" y="13643"/>
                  <a:pt x="9137" y="13616"/>
                  <a:pt x="9097" y="13590"/>
                </a:cubicBezTo>
                <a:lnTo>
                  <a:pt x="9097" y="15561"/>
                </a:lnTo>
                <a:cubicBezTo>
                  <a:pt x="9250" y="15523"/>
                  <a:pt x="9363" y="15448"/>
                  <a:pt x="9473" y="15311"/>
                </a:cubicBezTo>
                <a:cubicBezTo>
                  <a:pt x="9604" y="15151"/>
                  <a:pt x="9668" y="14897"/>
                  <a:pt x="9668" y="14546"/>
                </a:cubicBezTo>
                <a:cubicBezTo>
                  <a:pt x="9668" y="14383"/>
                  <a:pt x="9649" y="14247"/>
                  <a:pt x="9609" y="14136"/>
                </a:cubicBezTo>
                <a:cubicBezTo>
                  <a:pt x="9570" y="14024"/>
                  <a:pt x="9517" y="13931"/>
                  <a:pt x="9451" y="13856"/>
                </a:cubicBezTo>
                <a:moveTo>
                  <a:pt x="13255" y="16971"/>
                </a:moveTo>
                <a:cubicBezTo>
                  <a:pt x="12983" y="16971"/>
                  <a:pt x="12764" y="17316"/>
                  <a:pt x="12764" y="17743"/>
                </a:cubicBezTo>
                <a:cubicBezTo>
                  <a:pt x="12764" y="18169"/>
                  <a:pt x="12983" y="18514"/>
                  <a:pt x="13255" y="18514"/>
                </a:cubicBezTo>
                <a:cubicBezTo>
                  <a:pt x="13525" y="18514"/>
                  <a:pt x="13745" y="18169"/>
                  <a:pt x="13745" y="17743"/>
                </a:cubicBezTo>
                <a:cubicBezTo>
                  <a:pt x="13745" y="17316"/>
                  <a:pt x="13525" y="16971"/>
                  <a:pt x="13255" y="16971"/>
                </a:cubicBezTo>
                <a:moveTo>
                  <a:pt x="16200" y="7714"/>
                </a:moveTo>
                <a:cubicBezTo>
                  <a:pt x="15928" y="7714"/>
                  <a:pt x="15709" y="7369"/>
                  <a:pt x="15709" y="6943"/>
                </a:cubicBezTo>
                <a:cubicBezTo>
                  <a:pt x="15709" y="6516"/>
                  <a:pt x="15928" y="6171"/>
                  <a:pt x="16200" y="6171"/>
                </a:cubicBezTo>
                <a:cubicBezTo>
                  <a:pt x="16471" y="6171"/>
                  <a:pt x="16691" y="6516"/>
                  <a:pt x="16691" y="6943"/>
                </a:cubicBezTo>
                <a:cubicBezTo>
                  <a:pt x="16691" y="7369"/>
                  <a:pt x="16471" y="7714"/>
                  <a:pt x="16200" y="7714"/>
                </a:cubicBezTo>
                <a:moveTo>
                  <a:pt x="16691" y="17113"/>
                </a:moveTo>
                <a:cubicBezTo>
                  <a:pt x="16537" y="17027"/>
                  <a:pt x="16373" y="16971"/>
                  <a:pt x="16200" y="16971"/>
                </a:cubicBezTo>
                <a:cubicBezTo>
                  <a:pt x="15386" y="16971"/>
                  <a:pt x="14727" y="18008"/>
                  <a:pt x="14727" y="19286"/>
                </a:cubicBezTo>
                <a:cubicBezTo>
                  <a:pt x="14727" y="19558"/>
                  <a:pt x="14762" y="19815"/>
                  <a:pt x="14817" y="20057"/>
                </a:cubicBezTo>
                <a:lnTo>
                  <a:pt x="2855" y="20057"/>
                </a:lnTo>
                <a:cubicBezTo>
                  <a:pt x="2910" y="19815"/>
                  <a:pt x="2945" y="19558"/>
                  <a:pt x="2945" y="19286"/>
                </a:cubicBezTo>
                <a:cubicBezTo>
                  <a:pt x="2945" y="18008"/>
                  <a:pt x="2286" y="16971"/>
                  <a:pt x="1473" y="16971"/>
                </a:cubicBezTo>
                <a:cubicBezTo>
                  <a:pt x="1299" y="16971"/>
                  <a:pt x="1136" y="17027"/>
                  <a:pt x="982" y="17113"/>
                </a:cubicBezTo>
                <a:lnTo>
                  <a:pt x="982" y="9116"/>
                </a:lnTo>
                <a:cubicBezTo>
                  <a:pt x="1136" y="9203"/>
                  <a:pt x="1299" y="9257"/>
                  <a:pt x="1473" y="9257"/>
                </a:cubicBezTo>
                <a:cubicBezTo>
                  <a:pt x="2286" y="9257"/>
                  <a:pt x="2945" y="8222"/>
                  <a:pt x="2945" y="6943"/>
                </a:cubicBezTo>
                <a:cubicBezTo>
                  <a:pt x="2945" y="6672"/>
                  <a:pt x="2910" y="6414"/>
                  <a:pt x="2855" y="6171"/>
                </a:cubicBezTo>
                <a:lnTo>
                  <a:pt x="14817" y="6171"/>
                </a:lnTo>
                <a:cubicBezTo>
                  <a:pt x="14762" y="6414"/>
                  <a:pt x="14727" y="6672"/>
                  <a:pt x="14727" y="6943"/>
                </a:cubicBezTo>
                <a:cubicBezTo>
                  <a:pt x="14727" y="8222"/>
                  <a:pt x="15386" y="9257"/>
                  <a:pt x="16200" y="9257"/>
                </a:cubicBezTo>
                <a:cubicBezTo>
                  <a:pt x="16373" y="9257"/>
                  <a:pt x="16537" y="9203"/>
                  <a:pt x="16691" y="9116"/>
                </a:cubicBezTo>
                <a:cubicBezTo>
                  <a:pt x="16691" y="9116"/>
                  <a:pt x="16691" y="17113"/>
                  <a:pt x="16691" y="17113"/>
                </a:cubicBezTo>
                <a:close/>
                <a:moveTo>
                  <a:pt x="16200" y="20057"/>
                </a:moveTo>
                <a:cubicBezTo>
                  <a:pt x="15928" y="20057"/>
                  <a:pt x="15709" y="19712"/>
                  <a:pt x="15709" y="19286"/>
                </a:cubicBezTo>
                <a:cubicBezTo>
                  <a:pt x="15709" y="18859"/>
                  <a:pt x="15928" y="18514"/>
                  <a:pt x="16200" y="18514"/>
                </a:cubicBezTo>
                <a:cubicBezTo>
                  <a:pt x="16471" y="18514"/>
                  <a:pt x="16691" y="18859"/>
                  <a:pt x="16691" y="19286"/>
                </a:cubicBezTo>
                <a:cubicBezTo>
                  <a:pt x="16691" y="19712"/>
                  <a:pt x="16471" y="20057"/>
                  <a:pt x="16200" y="20057"/>
                </a:cubicBezTo>
                <a:moveTo>
                  <a:pt x="1473" y="20057"/>
                </a:moveTo>
                <a:cubicBezTo>
                  <a:pt x="1201" y="20057"/>
                  <a:pt x="982" y="19712"/>
                  <a:pt x="982" y="19286"/>
                </a:cubicBezTo>
                <a:cubicBezTo>
                  <a:pt x="982" y="18859"/>
                  <a:pt x="1201" y="18514"/>
                  <a:pt x="1473" y="18514"/>
                </a:cubicBezTo>
                <a:cubicBezTo>
                  <a:pt x="1744" y="18514"/>
                  <a:pt x="1964" y="18859"/>
                  <a:pt x="1964" y="19286"/>
                </a:cubicBezTo>
                <a:cubicBezTo>
                  <a:pt x="1964" y="19712"/>
                  <a:pt x="1744" y="20057"/>
                  <a:pt x="1473" y="20057"/>
                </a:cubicBezTo>
                <a:moveTo>
                  <a:pt x="1473" y="6171"/>
                </a:moveTo>
                <a:cubicBezTo>
                  <a:pt x="1744" y="6171"/>
                  <a:pt x="1964" y="6516"/>
                  <a:pt x="1964" y="6943"/>
                </a:cubicBezTo>
                <a:cubicBezTo>
                  <a:pt x="1964" y="7369"/>
                  <a:pt x="1744" y="7714"/>
                  <a:pt x="1473" y="7714"/>
                </a:cubicBezTo>
                <a:cubicBezTo>
                  <a:pt x="1201" y="7714"/>
                  <a:pt x="982" y="7369"/>
                  <a:pt x="982" y="6943"/>
                </a:cubicBezTo>
                <a:cubicBezTo>
                  <a:pt x="982" y="6516"/>
                  <a:pt x="1201" y="6171"/>
                  <a:pt x="1473" y="6171"/>
                </a:cubicBezTo>
                <a:moveTo>
                  <a:pt x="16691" y="4629"/>
                </a:moveTo>
                <a:lnTo>
                  <a:pt x="982" y="4629"/>
                </a:lnTo>
                <a:cubicBezTo>
                  <a:pt x="439" y="4629"/>
                  <a:pt x="0" y="5320"/>
                  <a:pt x="0" y="6171"/>
                </a:cubicBezTo>
                <a:lnTo>
                  <a:pt x="0" y="20057"/>
                </a:lnTo>
                <a:cubicBezTo>
                  <a:pt x="0" y="20910"/>
                  <a:pt x="439" y="21600"/>
                  <a:pt x="982" y="21600"/>
                </a:cubicBezTo>
                <a:lnTo>
                  <a:pt x="16691" y="21600"/>
                </a:lnTo>
                <a:cubicBezTo>
                  <a:pt x="17233" y="21600"/>
                  <a:pt x="17673" y="20910"/>
                  <a:pt x="17673" y="20057"/>
                </a:cubicBezTo>
                <a:lnTo>
                  <a:pt x="17673" y="6171"/>
                </a:lnTo>
                <a:cubicBezTo>
                  <a:pt x="17673" y="5320"/>
                  <a:pt x="17233" y="4629"/>
                  <a:pt x="16691" y="4629"/>
                </a:cubicBezTo>
                <a:moveTo>
                  <a:pt x="8092" y="11478"/>
                </a:moveTo>
                <a:cubicBezTo>
                  <a:pt x="8092" y="11618"/>
                  <a:pt x="8111" y="11739"/>
                  <a:pt x="8149" y="11837"/>
                </a:cubicBezTo>
                <a:cubicBezTo>
                  <a:pt x="8186" y="11936"/>
                  <a:pt x="8234" y="12020"/>
                  <a:pt x="8293" y="12090"/>
                </a:cubicBezTo>
                <a:cubicBezTo>
                  <a:pt x="8351" y="12161"/>
                  <a:pt x="8419" y="12218"/>
                  <a:pt x="8496" y="12261"/>
                </a:cubicBezTo>
                <a:cubicBezTo>
                  <a:pt x="8542" y="12287"/>
                  <a:pt x="8573" y="12310"/>
                  <a:pt x="8606" y="12331"/>
                </a:cubicBezTo>
                <a:lnTo>
                  <a:pt x="8606" y="10637"/>
                </a:lnTo>
                <a:cubicBezTo>
                  <a:pt x="8457" y="10654"/>
                  <a:pt x="8353" y="10708"/>
                  <a:pt x="8258" y="10818"/>
                </a:cubicBezTo>
                <a:cubicBezTo>
                  <a:pt x="8147" y="10949"/>
                  <a:pt x="8092" y="11171"/>
                  <a:pt x="8092" y="11478"/>
                </a:cubicBezTo>
                <a:moveTo>
                  <a:pt x="4418" y="7714"/>
                </a:moveTo>
                <a:cubicBezTo>
                  <a:pt x="4147" y="7714"/>
                  <a:pt x="3927" y="8061"/>
                  <a:pt x="3927" y="8486"/>
                </a:cubicBezTo>
                <a:cubicBezTo>
                  <a:pt x="3927" y="8912"/>
                  <a:pt x="4147" y="9257"/>
                  <a:pt x="4418" y="9257"/>
                </a:cubicBezTo>
                <a:cubicBezTo>
                  <a:pt x="4689" y="9257"/>
                  <a:pt x="4909" y="8912"/>
                  <a:pt x="4909" y="8486"/>
                </a:cubicBezTo>
                <a:cubicBezTo>
                  <a:pt x="4909" y="8061"/>
                  <a:pt x="4689" y="7714"/>
                  <a:pt x="4418" y="771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4" name="Shape 3620">
            <a:extLst>
              <a:ext uri="{FF2B5EF4-FFF2-40B4-BE49-F238E27FC236}">
                <a16:creationId xmlns:a16="http://schemas.microsoft.com/office/drawing/2014/main" id="{E2A4A92F-6A1E-C04A-8C14-0A182F267CB0}"/>
              </a:ext>
            </a:extLst>
          </p:cNvPr>
          <p:cNvSpPr/>
          <p:nvPr/>
        </p:nvSpPr>
        <p:spPr>
          <a:xfrm>
            <a:off x="3879623" y="4753924"/>
            <a:ext cx="242061" cy="242061"/>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5" name="Shape 3861">
            <a:extLst>
              <a:ext uri="{FF2B5EF4-FFF2-40B4-BE49-F238E27FC236}">
                <a16:creationId xmlns:a16="http://schemas.microsoft.com/office/drawing/2014/main" id="{AC96A1CE-14B0-0641-BCB2-E4EAAE6034FC}"/>
              </a:ext>
            </a:extLst>
          </p:cNvPr>
          <p:cNvSpPr/>
          <p:nvPr/>
        </p:nvSpPr>
        <p:spPr>
          <a:xfrm>
            <a:off x="8577629" y="3639965"/>
            <a:ext cx="273052" cy="223626"/>
          </a:xfrm>
          <a:custGeom>
            <a:avLst/>
            <a:gdLst/>
            <a:ahLst/>
            <a:cxnLst>
              <a:cxn ang="0">
                <a:pos x="wd2" y="hd2"/>
              </a:cxn>
              <a:cxn ang="5400000">
                <a:pos x="wd2" y="hd2"/>
              </a:cxn>
              <a:cxn ang="10800000">
                <a:pos x="wd2" y="hd2"/>
              </a:cxn>
              <a:cxn ang="16200000">
                <a:pos x="wd2" y="hd2"/>
              </a:cxn>
            </a:cxnLst>
            <a:rect l="0" t="0" r="r" b="b"/>
            <a:pathLst>
              <a:path w="21600" h="21600" extrusionOk="0">
                <a:moveTo>
                  <a:pt x="10309" y="7214"/>
                </a:moveTo>
                <a:lnTo>
                  <a:pt x="9327" y="7214"/>
                </a:lnTo>
                <a:cubicBezTo>
                  <a:pt x="9056" y="7214"/>
                  <a:pt x="8836" y="7482"/>
                  <a:pt x="8836" y="7813"/>
                </a:cubicBezTo>
                <a:cubicBezTo>
                  <a:pt x="8836" y="8145"/>
                  <a:pt x="9056" y="8413"/>
                  <a:pt x="9327" y="8413"/>
                </a:cubicBezTo>
                <a:lnTo>
                  <a:pt x="10309" y="8413"/>
                </a:lnTo>
                <a:cubicBezTo>
                  <a:pt x="10580" y="8413"/>
                  <a:pt x="10800" y="8145"/>
                  <a:pt x="10800" y="7813"/>
                </a:cubicBezTo>
                <a:cubicBezTo>
                  <a:pt x="10800" y="7482"/>
                  <a:pt x="10580" y="7214"/>
                  <a:pt x="10309" y="7214"/>
                </a:cubicBezTo>
                <a:moveTo>
                  <a:pt x="7364" y="7214"/>
                </a:moveTo>
                <a:lnTo>
                  <a:pt x="6382" y="7214"/>
                </a:lnTo>
                <a:cubicBezTo>
                  <a:pt x="6110" y="7214"/>
                  <a:pt x="5891" y="7482"/>
                  <a:pt x="5891" y="7813"/>
                </a:cubicBezTo>
                <a:cubicBezTo>
                  <a:pt x="5891" y="8145"/>
                  <a:pt x="6110" y="8413"/>
                  <a:pt x="6382" y="8413"/>
                </a:cubicBezTo>
                <a:lnTo>
                  <a:pt x="7364" y="8413"/>
                </a:lnTo>
                <a:cubicBezTo>
                  <a:pt x="7635" y="8413"/>
                  <a:pt x="7855" y="8145"/>
                  <a:pt x="7855" y="7813"/>
                </a:cubicBezTo>
                <a:cubicBezTo>
                  <a:pt x="7855" y="7482"/>
                  <a:pt x="7635" y="7214"/>
                  <a:pt x="7364" y="7214"/>
                </a:cubicBezTo>
                <a:moveTo>
                  <a:pt x="10309" y="18004"/>
                </a:moveTo>
                <a:lnTo>
                  <a:pt x="9327" y="18004"/>
                </a:lnTo>
                <a:cubicBezTo>
                  <a:pt x="9056" y="18004"/>
                  <a:pt x="8836" y="18273"/>
                  <a:pt x="8836" y="18603"/>
                </a:cubicBezTo>
                <a:cubicBezTo>
                  <a:pt x="8836" y="18934"/>
                  <a:pt x="9056" y="19202"/>
                  <a:pt x="9327" y="19202"/>
                </a:cubicBezTo>
                <a:lnTo>
                  <a:pt x="10309" y="19202"/>
                </a:lnTo>
                <a:cubicBezTo>
                  <a:pt x="10580" y="19202"/>
                  <a:pt x="10800" y="18934"/>
                  <a:pt x="10800" y="18603"/>
                </a:cubicBezTo>
                <a:cubicBezTo>
                  <a:pt x="10800" y="18273"/>
                  <a:pt x="10580" y="18004"/>
                  <a:pt x="10309" y="18004"/>
                </a:cubicBezTo>
                <a:moveTo>
                  <a:pt x="13255" y="18004"/>
                </a:moveTo>
                <a:lnTo>
                  <a:pt x="12273" y="18004"/>
                </a:lnTo>
                <a:cubicBezTo>
                  <a:pt x="12001" y="18004"/>
                  <a:pt x="11782" y="18273"/>
                  <a:pt x="11782" y="18603"/>
                </a:cubicBezTo>
                <a:cubicBezTo>
                  <a:pt x="11782" y="18934"/>
                  <a:pt x="12001" y="19202"/>
                  <a:pt x="12273" y="19202"/>
                </a:cubicBezTo>
                <a:lnTo>
                  <a:pt x="13255" y="19202"/>
                </a:lnTo>
                <a:cubicBezTo>
                  <a:pt x="13526" y="19202"/>
                  <a:pt x="13745" y="18934"/>
                  <a:pt x="13745" y="18603"/>
                </a:cubicBezTo>
                <a:cubicBezTo>
                  <a:pt x="13745" y="18273"/>
                  <a:pt x="13526" y="18004"/>
                  <a:pt x="13255" y="18004"/>
                </a:cubicBezTo>
                <a:moveTo>
                  <a:pt x="20618" y="14407"/>
                </a:moveTo>
                <a:cubicBezTo>
                  <a:pt x="20618" y="15068"/>
                  <a:pt x="20178" y="15606"/>
                  <a:pt x="19636" y="15606"/>
                </a:cubicBezTo>
                <a:lnTo>
                  <a:pt x="16691" y="15606"/>
                </a:lnTo>
                <a:cubicBezTo>
                  <a:pt x="16148" y="15606"/>
                  <a:pt x="15709" y="15068"/>
                  <a:pt x="15709" y="14407"/>
                </a:cubicBezTo>
                <a:lnTo>
                  <a:pt x="15709" y="12009"/>
                </a:lnTo>
                <a:cubicBezTo>
                  <a:pt x="15709" y="11348"/>
                  <a:pt x="16148" y="10811"/>
                  <a:pt x="16691" y="10811"/>
                </a:cubicBezTo>
                <a:lnTo>
                  <a:pt x="19636" y="10811"/>
                </a:lnTo>
                <a:cubicBezTo>
                  <a:pt x="20178" y="10811"/>
                  <a:pt x="20618" y="11348"/>
                  <a:pt x="20618" y="12009"/>
                </a:cubicBezTo>
                <a:cubicBezTo>
                  <a:pt x="20618" y="12009"/>
                  <a:pt x="20618" y="14407"/>
                  <a:pt x="20618" y="14407"/>
                </a:cubicBezTo>
                <a:close/>
                <a:moveTo>
                  <a:pt x="18655" y="19202"/>
                </a:moveTo>
                <a:cubicBezTo>
                  <a:pt x="18655" y="19864"/>
                  <a:pt x="18214" y="20401"/>
                  <a:pt x="17673" y="20401"/>
                </a:cubicBezTo>
                <a:lnTo>
                  <a:pt x="1964" y="20401"/>
                </a:lnTo>
                <a:cubicBezTo>
                  <a:pt x="1421" y="20401"/>
                  <a:pt x="982" y="19864"/>
                  <a:pt x="982" y="19202"/>
                </a:cubicBezTo>
                <a:lnTo>
                  <a:pt x="982" y="7214"/>
                </a:lnTo>
                <a:cubicBezTo>
                  <a:pt x="982" y="6553"/>
                  <a:pt x="1421" y="6015"/>
                  <a:pt x="1964" y="6015"/>
                </a:cubicBezTo>
                <a:lnTo>
                  <a:pt x="17673" y="6015"/>
                </a:lnTo>
                <a:cubicBezTo>
                  <a:pt x="18214" y="6015"/>
                  <a:pt x="18655" y="6553"/>
                  <a:pt x="18655" y="7214"/>
                </a:cubicBezTo>
                <a:lnTo>
                  <a:pt x="18655" y="9612"/>
                </a:lnTo>
                <a:lnTo>
                  <a:pt x="16691" y="9612"/>
                </a:lnTo>
                <a:cubicBezTo>
                  <a:pt x="15606" y="9612"/>
                  <a:pt x="14727" y="10685"/>
                  <a:pt x="14727" y="12009"/>
                </a:cubicBezTo>
                <a:lnTo>
                  <a:pt x="14727" y="14407"/>
                </a:lnTo>
                <a:cubicBezTo>
                  <a:pt x="14727" y="15731"/>
                  <a:pt x="15606" y="16805"/>
                  <a:pt x="16691" y="16805"/>
                </a:cubicBezTo>
                <a:lnTo>
                  <a:pt x="18655" y="16805"/>
                </a:lnTo>
                <a:cubicBezTo>
                  <a:pt x="18655" y="16805"/>
                  <a:pt x="18655" y="19202"/>
                  <a:pt x="18655" y="19202"/>
                </a:cubicBezTo>
                <a:close/>
                <a:moveTo>
                  <a:pt x="982" y="4816"/>
                </a:moveTo>
                <a:cubicBezTo>
                  <a:pt x="982" y="4155"/>
                  <a:pt x="1420" y="3619"/>
                  <a:pt x="1963" y="3618"/>
                </a:cubicBezTo>
                <a:lnTo>
                  <a:pt x="1692" y="4850"/>
                </a:lnTo>
                <a:cubicBezTo>
                  <a:pt x="1436" y="4894"/>
                  <a:pt x="1197" y="4997"/>
                  <a:pt x="982" y="5149"/>
                </a:cubicBezTo>
                <a:cubicBezTo>
                  <a:pt x="982" y="5149"/>
                  <a:pt x="982" y="4816"/>
                  <a:pt x="982" y="4816"/>
                </a:cubicBezTo>
                <a:close/>
                <a:moveTo>
                  <a:pt x="3451" y="1468"/>
                </a:moveTo>
                <a:lnTo>
                  <a:pt x="13684" y="4816"/>
                </a:lnTo>
                <a:lnTo>
                  <a:pt x="2716" y="4816"/>
                </a:lnTo>
                <a:cubicBezTo>
                  <a:pt x="2716" y="4816"/>
                  <a:pt x="3451" y="1468"/>
                  <a:pt x="3451" y="1468"/>
                </a:cubicBezTo>
                <a:close/>
                <a:moveTo>
                  <a:pt x="16776" y="2583"/>
                </a:moveTo>
                <a:lnTo>
                  <a:pt x="16982" y="4654"/>
                </a:lnTo>
                <a:lnTo>
                  <a:pt x="12560" y="3208"/>
                </a:lnTo>
                <a:cubicBezTo>
                  <a:pt x="12560" y="3208"/>
                  <a:pt x="16776" y="2583"/>
                  <a:pt x="16776" y="2583"/>
                </a:cubicBezTo>
                <a:close/>
                <a:moveTo>
                  <a:pt x="18655" y="4816"/>
                </a:moveTo>
                <a:lnTo>
                  <a:pt x="18655" y="5149"/>
                </a:lnTo>
                <a:cubicBezTo>
                  <a:pt x="18453" y="5006"/>
                  <a:pt x="18231" y="4904"/>
                  <a:pt x="17992" y="4856"/>
                </a:cubicBezTo>
                <a:lnTo>
                  <a:pt x="17871" y="3642"/>
                </a:lnTo>
                <a:cubicBezTo>
                  <a:pt x="18318" y="3755"/>
                  <a:pt x="18655" y="4238"/>
                  <a:pt x="18655" y="4816"/>
                </a:cubicBezTo>
                <a:moveTo>
                  <a:pt x="19636" y="9612"/>
                </a:moveTo>
                <a:lnTo>
                  <a:pt x="19636" y="4816"/>
                </a:lnTo>
                <a:cubicBezTo>
                  <a:pt x="19636" y="3525"/>
                  <a:pt x="18798" y="2480"/>
                  <a:pt x="17750" y="2428"/>
                </a:cubicBezTo>
                <a:lnTo>
                  <a:pt x="17633" y="1248"/>
                </a:lnTo>
                <a:lnTo>
                  <a:pt x="10020" y="2377"/>
                </a:lnTo>
                <a:lnTo>
                  <a:pt x="2757" y="0"/>
                </a:lnTo>
                <a:lnTo>
                  <a:pt x="2226" y="2419"/>
                </a:lnTo>
                <a:lnTo>
                  <a:pt x="1964" y="2419"/>
                </a:lnTo>
                <a:cubicBezTo>
                  <a:pt x="879" y="2419"/>
                  <a:pt x="0" y="3492"/>
                  <a:pt x="0" y="4816"/>
                </a:cubicBezTo>
                <a:lnTo>
                  <a:pt x="0" y="19202"/>
                </a:lnTo>
                <a:cubicBezTo>
                  <a:pt x="0" y="20526"/>
                  <a:pt x="879" y="21600"/>
                  <a:pt x="1964" y="21600"/>
                </a:cubicBezTo>
                <a:lnTo>
                  <a:pt x="17673" y="21600"/>
                </a:lnTo>
                <a:cubicBezTo>
                  <a:pt x="18757" y="21600"/>
                  <a:pt x="19636" y="20526"/>
                  <a:pt x="19636" y="19202"/>
                </a:cubicBezTo>
                <a:lnTo>
                  <a:pt x="19636" y="16805"/>
                </a:lnTo>
                <a:cubicBezTo>
                  <a:pt x="20721" y="16805"/>
                  <a:pt x="21600" y="15731"/>
                  <a:pt x="21600" y="14407"/>
                </a:cubicBezTo>
                <a:lnTo>
                  <a:pt x="21600" y="12009"/>
                </a:lnTo>
                <a:cubicBezTo>
                  <a:pt x="21600" y="10685"/>
                  <a:pt x="20721" y="9612"/>
                  <a:pt x="19636" y="9612"/>
                </a:cubicBezTo>
                <a:moveTo>
                  <a:pt x="13255" y="7214"/>
                </a:moveTo>
                <a:lnTo>
                  <a:pt x="12273" y="7214"/>
                </a:lnTo>
                <a:cubicBezTo>
                  <a:pt x="12001" y="7214"/>
                  <a:pt x="11782" y="7482"/>
                  <a:pt x="11782" y="7813"/>
                </a:cubicBezTo>
                <a:cubicBezTo>
                  <a:pt x="11782" y="8145"/>
                  <a:pt x="12001" y="8413"/>
                  <a:pt x="12273" y="8413"/>
                </a:cubicBezTo>
                <a:lnTo>
                  <a:pt x="13255" y="8413"/>
                </a:lnTo>
                <a:cubicBezTo>
                  <a:pt x="13526" y="8413"/>
                  <a:pt x="13745" y="8145"/>
                  <a:pt x="13745" y="7813"/>
                </a:cubicBezTo>
                <a:cubicBezTo>
                  <a:pt x="13745" y="7482"/>
                  <a:pt x="13526" y="7214"/>
                  <a:pt x="13255" y="7214"/>
                </a:cubicBezTo>
                <a:moveTo>
                  <a:pt x="16200" y="18004"/>
                </a:moveTo>
                <a:lnTo>
                  <a:pt x="15218" y="18004"/>
                </a:lnTo>
                <a:cubicBezTo>
                  <a:pt x="14947" y="18004"/>
                  <a:pt x="14727" y="18273"/>
                  <a:pt x="14727" y="18603"/>
                </a:cubicBezTo>
                <a:cubicBezTo>
                  <a:pt x="14727" y="18934"/>
                  <a:pt x="14947" y="19202"/>
                  <a:pt x="15218" y="19202"/>
                </a:cubicBezTo>
                <a:lnTo>
                  <a:pt x="16200" y="19202"/>
                </a:lnTo>
                <a:cubicBezTo>
                  <a:pt x="16471" y="19202"/>
                  <a:pt x="16691" y="18934"/>
                  <a:pt x="16691" y="18603"/>
                </a:cubicBezTo>
                <a:cubicBezTo>
                  <a:pt x="16691" y="18273"/>
                  <a:pt x="16471" y="18004"/>
                  <a:pt x="16200" y="18004"/>
                </a:cubicBezTo>
                <a:moveTo>
                  <a:pt x="17182" y="12609"/>
                </a:moveTo>
                <a:cubicBezTo>
                  <a:pt x="16910" y="12609"/>
                  <a:pt x="16691" y="12877"/>
                  <a:pt x="16691" y="13208"/>
                </a:cubicBezTo>
                <a:cubicBezTo>
                  <a:pt x="16691" y="13540"/>
                  <a:pt x="16910" y="13808"/>
                  <a:pt x="17182" y="13808"/>
                </a:cubicBezTo>
                <a:cubicBezTo>
                  <a:pt x="17453" y="13808"/>
                  <a:pt x="17673" y="13540"/>
                  <a:pt x="17673" y="13208"/>
                </a:cubicBezTo>
                <a:cubicBezTo>
                  <a:pt x="17673" y="12877"/>
                  <a:pt x="17453" y="12609"/>
                  <a:pt x="17182" y="12609"/>
                </a:cubicBezTo>
                <a:moveTo>
                  <a:pt x="4418" y="7214"/>
                </a:moveTo>
                <a:lnTo>
                  <a:pt x="3436" y="7214"/>
                </a:lnTo>
                <a:cubicBezTo>
                  <a:pt x="3165" y="7214"/>
                  <a:pt x="2945" y="7482"/>
                  <a:pt x="2945" y="7813"/>
                </a:cubicBezTo>
                <a:cubicBezTo>
                  <a:pt x="2945" y="8145"/>
                  <a:pt x="3165" y="8413"/>
                  <a:pt x="3436" y="8413"/>
                </a:cubicBezTo>
                <a:lnTo>
                  <a:pt x="4418" y="8413"/>
                </a:lnTo>
                <a:cubicBezTo>
                  <a:pt x="4690" y="8413"/>
                  <a:pt x="4909" y="8145"/>
                  <a:pt x="4909" y="7813"/>
                </a:cubicBezTo>
                <a:cubicBezTo>
                  <a:pt x="4909" y="7482"/>
                  <a:pt x="4690" y="7214"/>
                  <a:pt x="4418" y="7214"/>
                </a:cubicBezTo>
                <a:moveTo>
                  <a:pt x="15218" y="8413"/>
                </a:moveTo>
                <a:lnTo>
                  <a:pt x="16200" y="8413"/>
                </a:lnTo>
                <a:cubicBezTo>
                  <a:pt x="16471" y="8413"/>
                  <a:pt x="16691" y="8145"/>
                  <a:pt x="16691" y="7813"/>
                </a:cubicBezTo>
                <a:cubicBezTo>
                  <a:pt x="16691" y="7482"/>
                  <a:pt x="16471" y="7214"/>
                  <a:pt x="16200" y="7214"/>
                </a:cubicBezTo>
                <a:lnTo>
                  <a:pt x="15218" y="7214"/>
                </a:lnTo>
                <a:cubicBezTo>
                  <a:pt x="14947" y="7214"/>
                  <a:pt x="14727" y="7482"/>
                  <a:pt x="14727" y="7813"/>
                </a:cubicBezTo>
                <a:cubicBezTo>
                  <a:pt x="14727" y="8145"/>
                  <a:pt x="14947" y="8413"/>
                  <a:pt x="15218" y="8413"/>
                </a:cubicBezTo>
                <a:moveTo>
                  <a:pt x="7364" y="18004"/>
                </a:moveTo>
                <a:lnTo>
                  <a:pt x="6382" y="18004"/>
                </a:lnTo>
                <a:cubicBezTo>
                  <a:pt x="6110" y="18004"/>
                  <a:pt x="5891" y="18273"/>
                  <a:pt x="5891" y="18603"/>
                </a:cubicBezTo>
                <a:cubicBezTo>
                  <a:pt x="5891" y="18934"/>
                  <a:pt x="6110" y="19202"/>
                  <a:pt x="6382" y="19202"/>
                </a:cubicBezTo>
                <a:lnTo>
                  <a:pt x="7364" y="19202"/>
                </a:lnTo>
                <a:cubicBezTo>
                  <a:pt x="7635" y="19202"/>
                  <a:pt x="7855" y="18934"/>
                  <a:pt x="7855" y="18603"/>
                </a:cubicBezTo>
                <a:cubicBezTo>
                  <a:pt x="7855" y="18273"/>
                  <a:pt x="7635" y="18004"/>
                  <a:pt x="7364" y="18004"/>
                </a:cubicBezTo>
                <a:moveTo>
                  <a:pt x="4418" y="18004"/>
                </a:moveTo>
                <a:lnTo>
                  <a:pt x="3436" y="18004"/>
                </a:lnTo>
                <a:cubicBezTo>
                  <a:pt x="3165" y="18004"/>
                  <a:pt x="2945" y="18273"/>
                  <a:pt x="2945" y="18603"/>
                </a:cubicBezTo>
                <a:cubicBezTo>
                  <a:pt x="2945" y="18934"/>
                  <a:pt x="3165" y="19202"/>
                  <a:pt x="3436" y="19202"/>
                </a:cubicBezTo>
                <a:lnTo>
                  <a:pt x="4418" y="19202"/>
                </a:lnTo>
                <a:cubicBezTo>
                  <a:pt x="4690" y="19202"/>
                  <a:pt x="4909" y="18934"/>
                  <a:pt x="4909" y="18603"/>
                </a:cubicBezTo>
                <a:cubicBezTo>
                  <a:pt x="4909" y="18273"/>
                  <a:pt x="4690" y="18004"/>
                  <a:pt x="4418" y="1800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6" name="Shape 3779">
            <a:extLst>
              <a:ext uri="{FF2B5EF4-FFF2-40B4-BE49-F238E27FC236}">
                <a16:creationId xmlns:a16="http://schemas.microsoft.com/office/drawing/2014/main" id="{E6218BC0-C322-4142-BEE1-F531C4FAB968}"/>
              </a:ext>
            </a:extLst>
          </p:cNvPr>
          <p:cNvSpPr/>
          <p:nvPr/>
        </p:nvSpPr>
        <p:spPr>
          <a:xfrm>
            <a:off x="8109603" y="2498406"/>
            <a:ext cx="233047" cy="233081"/>
          </a:xfrm>
          <a:custGeom>
            <a:avLst/>
            <a:gdLst/>
            <a:ahLst/>
            <a:cxnLst>
              <a:cxn ang="0">
                <a:pos x="wd2" y="hd2"/>
              </a:cxn>
              <a:cxn ang="5400000">
                <a:pos x="wd2" y="hd2"/>
              </a:cxn>
              <a:cxn ang="10800000">
                <a:pos x="wd2" y="hd2"/>
              </a:cxn>
              <a:cxn ang="16200000">
                <a:pos x="wd2" y="hd2"/>
              </a:cxn>
            </a:cxnLst>
            <a:rect l="0" t="0" r="r" b="b"/>
            <a:pathLst>
              <a:path w="21530" h="21600" extrusionOk="0">
                <a:moveTo>
                  <a:pt x="6365" y="15409"/>
                </a:moveTo>
                <a:cubicBezTo>
                  <a:pt x="5782" y="14888"/>
                  <a:pt x="4858" y="14006"/>
                  <a:pt x="3935" y="12896"/>
                </a:cubicBezTo>
                <a:cubicBezTo>
                  <a:pt x="2587" y="11273"/>
                  <a:pt x="979" y="8836"/>
                  <a:pt x="979" y="6431"/>
                </a:cubicBezTo>
                <a:cubicBezTo>
                  <a:pt x="979" y="3427"/>
                  <a:pt x="3396" y="982"/>
                  <a:pt x="6366" y="982"/>
                </a:cubicBezTo>
                <a:cubicBezTo>
                  <a:pt x="9336" y="982"/>
                  <a:pt x="11752" y="3427"/>
                  <a:pt x="11752" y="6431"/>
                </a:cubicBezTo>
                <a:cubicBezTo>
                  <a:pt x="11752" y="10209"/>
                  <a:pt x="7888" y="14044"/>
                  <a:pt x="6365" y="15409"/>
                </a:cubicBezTo>
                <a:moveTo>
                  <a:pt x="6366" y="0"/>
                </a:moveTo>
                <a:cubicBezTo>
                  <a:pt x="2850" y="0"/>
                  <a:pt x="0" y="2879"/>
                  <a:pt x="0" y="6431"/>
                </a:cubicBezTo>
                <a:cubicBezTo>
                  <a:pt x="0" y="11655"/>
                  <a:pt x="6366" y="16701"/>
                  <a:pt x="6366" y="16701"/>
                </a:cubicBezTo>
                <a:cubicBezTo>
                  <a:pt x="6366" y="16701"/>
                  <a:pt x="12732" y="11655"/>
                  <a:pt x="12732" y="6431"/>
                </a:cubicBezTo>
                <a:cubicBezTo>
                  <a:pt x="12732" y="2879"/>
                  <a:pt x="9882" y="0"/>
                  <a:pt x="6366" y="0"/>
                </a:cubicBezTo>
                <a:moveTo>
                  <a:pt x="17357" y="19604"/>
                </a:moveTo>
                <a:cubicBezTo>
                  <a:pt x="17127" y="19764"/>
                  <a:pt x="16856" y="19909"/>
                  <a:pt x="16554" y="20033"/>
                </a:cubicBezTo>
                <a:cubicBezTo>
                  <a:pt x="16303" y="20137"/>
                  <a:pt x="16184" y="20424"/>
                  <a:pt x="16287" y="20675"/>
                </a:cubicBezTo>
                <a:cubicBezTo>
                  <a:pt x="16365" y="20865"/>
                  <a:pt x="16548" y="20979"/>
                  <a:pt x="16740" y="20979"/>
                </a:cubicBezTo>
                <a:cubicBezTo>
                  <a:pt x="16802" y="20979"/>
                  <a:pt x="16866" y="20968"/>
                  <a:pt x="16926" y="20943"/>
                </a:cubicBezTo>
                <a:cubicBezTo>
                  <a:pt x="17294" y="20790"/>
                  <a:pt x="17627" y="20611"/>
                  <a:pt x="17915" y="20411"/>
                </a:cubicBezTo>
                <a:cubicBezTo>
                  <a:pt x="18137" y="20256"/>
                  <a:pt x="18192" y="19950"/>
                  <a:pt x="18039" y="19727"/>
                </a:cubicBezTo>
                <a:cubicBezTo>
                  <a:pt x="17884" y="19505"/>
                  <a:pt x="17578" y="19449"/>
                  <a:pt x="17357" y="19604"/>
                </a:cubicBezTo>
                <a:moveTo>
                  <a:pt x="16249" y="13042"/>
                </a:moveTo>
                <a:cubicBezTo>
                  <a:pt x="16108" y="12790"/>
                  <a:pt x="16023" y="12529"/>
                  <a:pt x="15995" y="12265"/>
                </a:cubicBezTo>
                <a:cubicBezTo>
                  <a:pt x="15966" y="11996"/>
                  <a:pt x="15731" y="11801"/>
                  <a:pt x="15456" y="11830"/>
                </a:cubicBezTo>
                <a:cubicBezTo>
                  <a:pt x="15187" y="11859"/>
                  <a:pt x="14992" y="12100"/>
                  <a:pt x="15021" y="12371"/>
                </a:cubicBezTo>
                <a:cubicBezTo>
                  <a:pt x="15064" y="12767"/>
                  <a:pt x="15189" y="13155"/>
                  <a:pt x="15395" y="13522"/>
                </a:cubicBezTo>
                <a:cubicBezTo>
                  <a:pt x="15484" y="13682"/>
                  <a:pt x="15651" y="13774"/>
                  <a:pt x="15822" y="13774"/>
                </a:cubicBezTo>
                <a:cubicBezTo>
                  <a:pt x="15904" y="13774"/>
                  <a:pt x="15985" y="13753"/>
                  <a:pt x="16061" y="13710"/>
                </a:cubicBezTo>
                <a:cubicBezTo>
                  <a:pt x="16297" y="13578"/>
                  <a:pt x="16381" y="13279"/>
                  <a:pt x="16249" y="13042"/>
                </a:cubicBezTo>
                <a:moveTo>
                  <a:pt x="18249" y="15254"/>
                </a:moveTo>
                <a:cubicBezTo>
                  <a:pt x="18041" y="14981"/>
                  <a:pt x="17802" y="14708"/>
                  <a:pt x="17538" y="14439"/>
                </a:cubicBezTo>
                <a:cubicBezTo>
                  <a:pt x="17349" y="14246"/>
                  <a:pt x="17038" y="14244"/>
                  <a:pt x="16845" y="14434"/>
                </a:cubicBezTo>
                <a:cubicBezTo>
                  <a:pt x="16653" y="14624"/>
                  <a:pt x="16651" y="14935"/>
                  <a:pt x="16841" y="15129"/>
                </a:cubicBezTo>
                <a:cubicBezTo>
                  <a:pt x="17076" y="15368"/>
                  <a:pt x="17289" y="15612"/>
                  <a:pt x="17471" y="15851"/>
                </a:cubicBezTo>
                <a:cubicBezTo>
                  <a:pt x="17567" y="15977"/>
                  <a:pt x="17713" y="16043"/>
                  <a:pt x="17860" y="16043"/>
                </a:cubicBezTo>
                <a:cubicBezTo>
                  <a:pt x="17964" y="16043"/>
                  <a:pt x="18068" y="16011"/>
                  <a:pt x="18157" y="15943"/>
                </a:cubicBezTo>
                <a:cubicBezTo>
                  <a:pt x="18372" y="15777"/>
                  <a:pt x="18413" y="15469"/>
                  <a:pt x="18249" y="15254"/>
                </a:cubicBezTo>
                <a:moveTo>
                  <a:pt x="21476" y="5929"/>
                </a:moveTo>
                <a:cubicBezTo>
                  <a:pt x="21352" y="5687"/>
                  <a:pt x="21056" y="5592"/>
                  <a:pt x="20817" y="5717"/>
                </a:cubicBezTo>
                <a:cubicBezTo>
                  <a:pt x="20817" y="5717"/>
                  <a:pt x="20649" y="5803"/>
                  <a:pt x="20371" y="5962"/>
                </a:cubicBezTo>
                <a:cubicBezTo>
                  <a:pt x="20136" y="6097"/>
                  <a:pt x="20054" y="6396"/>
                  <a:pt x="20188" y="6632"/>
                </a:cubicBezTo>
                <a:cubicBezTo>
                  <a:pt x="20278" y="6791"/>
                  <a:pt x="20444" y="6880"/>
                  <a:pt x="20614" y="6880"/>
                </a:cubicBezTo>
                <a:cubicBezTo>
                  <a:pt x="20696" y="6880"/>
                  <a:pt x="20779" y="6859"/>
                  <a:pt x="20856" y="6815"/>
                </a:cubicBezTo>
                <a:cubicBezTo>
                  <a:pt x="21107" y="6672"/>
                  <a:pt x="21260" y="6593"/>
                  <a:pt x="21265" y="6590"/>
                </a:cubicBezTo>
                <a:cubicBezTo>
                  <a:pt x="21505" y="6466"/>
                  <a:pt x="21600" y="6170"/>
                  <a:pt x="21476" y="5929"/>
                </a:cubicBezTo>
                <a:moveTo>
                  <a:pt x="18659" y="16886"/>
                </a:moveTo>
                <a:cubicBezTo>
                  <a:pt x="18395" y="16941"/>
                  <a:pt x="18224" y="17201"/>
                  <a:pt x="18279" y="17467"/>
                </a:cubicBezTo>
                <a:cubicBezTo>
                  <a:pt x="18312" y="17625"/>
                  <a:pt x="18329" y="17782"/>
                  <a:pt x="18329" y="17929"/>
                </a:cubicBezTo>
                <a:cubicBezTo>
                  <a:pt x="18329" y="18050"/>
                  <a:pt x="18318" y="18171"/>
                  <a:pt x="18296" y="18287"/>
                </a:cubicBezTo>
                <a:cubicBezTo>
                  <a:pt x="18244" y="18554"/>
                  <a:pt x="18417" y="18811"/>
                  <a:pt x="18683" y="18862"/>
                </a:cubicBezTo>
                <a:cubicBezTo>
                  <a:pt x="18715" y="18869"/>
                  <a:pt x="18746" y="18872"/>
                  <a:pt x="18777" y="18872"/>
                </a:cubicBezTo>
                <a:cubicBezTo>
                  <a:pt x="19007" y="18872"/>
                  <a:pt x="19212" y="18708"/>
                  <a:pt x="19257" y="18473"/>
                </a:cubicBezTo>
                <a:cubicBezTo>
                  <a:pt x="19291" y="18296"/>
                  <a:pt x="19308" y="18114"/>
                  <a:pt x="19308" y="17929"/>
                </a:cubicBezTo>
                <a:cubicBezTo>
                  <a:pt x="19308" y="17715"/>
                  <a:pt x="19285" y="17492"/>
                  <a:pt x="19239" y="17268"/>
                </a:cubicBezTo>
                <a:cubicBezTo>
                  <a:pt x="19183" y="17001"/>
                  <a:pt x="18922" y="16832"/>
                  <a:pt x="18659" y="16886"/>
                </a:cubicBezTo>
                <a:moveTo>
                  <a:pt x="18590" y="7107"/>
                </a:moveTo>
                <a:cubicBezTo>
                  <a:pt x="18317" y="7304"/>
                  <a:pt x="18035" y="7518"/>
                  <a:pt x="17756" y="7745"/>
                </a:cubicBezTo>
                <a:cubicBezTo>
                  <a:pt x="17546" y="7917"/>
                  <a:pt x="17515" y="8227"/>
                  <a:pt x="17685" y="8437"/>
                </a:cubicBezTo>
                <a:cubicBezTo>
                  <a:pt x="17783" y="8556"/>
                  <a:pt x="17924" y="8617"/>
                  <a:pt x="18066" y="8617"/>
                </a:cubicBezTo>
                <a:cubicBezTo>
                  <a:pt x="18174" y="8617"/>
                  <a:pt x="18284" y="8581"/>
                  <a:pt x="18374" y="8507"/>
                </a:cubicBezTo>
                <a:cubicBezTo>
                  <a:pt x="18637" y="8292"/>
                  <a:pt x="18903" y="8090"/>
                  <a:pt x="19161" y="7905"/>
                </a:cubicBezTo>
                <a:cubicBezTo>
                  <a:pt x="19380" y="7747"/>
                  <a:pt x="19431" y="7440"/>
                  <a:pt x="19273" y="7220"/>
                </a:cubicBezTo>
                <a:cubicBezTo>
                  <a:pt x="19116" y="6999"/>
                  <a:pt x="18810" y="6949"/>
                  <a:pt x="18590" y="7107"/>
                </a:cubicBezTo>
                <a:moveTo>
                  <a:pt x="14704" y="20512"/>
                </a:moveTo>
                <a:cubicBezTo>
                  <a:pt x="14393" y="20556"/>
                  <a:pt x="14064" y="20590"/>
                  <a:pt x="13729" y="20612"/>
                </a:cubicBezTo>
                <a:cubicBezTo>
                  <a:pt x="13459" y="20629"/>
                  <a:pt x="13254" y="20863"/>
                  <a:pt x="13272" y="21134"/>
                </a:cubicBezTo>
                <a:cubicBezTo>
                  <a:pt x="13289" y="21394"/>
                  <a:pt x="13504" y="21593"/>
                  <a:pt x="13760" y="21593"/>
                </a:cubicBezTo>
                <a:cubicBezTo>
                  <a:pt x="13770" y="21593"/>
                  <a:pt x="13781" y="21592"/>
                  <a:pt x="13792" y="21592"/>
                </a:cubicBezTo>
                <a:cubicBezTo>
                  <a:pt x="14152" y="21568"/>
                  <a:pt x="14506" y="21533"/>
                  <a:pt x="14842" y="21485"/>
                </a:cubicBezTo>
                <a:cubicBezTo>
                  <a:pt x="15110" y="21447"/>
                  <a:pt x="15295" y="21198"/>
                  <a:pt x="15258" y="20929"/>
                </a:cubicBezTo>
                <a:cubicBezTo>
                  <a:pt x="15220" y="20661"/>
                  <a:pt x="14973" y="20472"/>
                  <a:pt x="14704" y="20512"/>
                </a:cubicBezTo>
                <a:moveTo>
                  <a:pt x="8893" y="20109"/>
                </a:moveTo>
                <a:cubicBezTo>
                  <a:pt x="8581" y="19998"/>
                  <a:pt x="8298" y="19866"/>
                  <a:pt x="8052" y="19722"/>
                </a:cubicBezTo>
                <a:cubicBezTo>
                  <a:pt x="7818" y="19582"/>
                  <a:pt x="7519" y="19663"/>
                  <a:pt x="7382" y="19896"/>
                </a:cubicBezTo>
                <a:cubicBezTo>
                  <a:pt x="7244" y="20130"/>
                  <a:pt x="7323" y="20432"/>
                  <a:pt x="7556" y="20569"/>
                </a:cubicBezTo>
                <a:cubicBezTo>
                  <a:pt x="7855" y="20744"/>
                  <a:pt x="8194" y="20901"/>
                  <a:pt x="8562" y="21034"/>
                </a:cubicBezTo>
                <a:cubicBezTo>
                  <a:pt x="8617" y="21053"/>
                  <a:pt x="8672" y="21063"/>
                  <a:pt x="8728" y="21063"/>
                </a:cubicBezTo>
                <a:cubicBezTo>
                  <a:pt x="8929" y="21063"/>
                  <a:pt x="9116" y="20938"/>
                  <a:pt x="9189" y="20738"/>
                </a:cubicBezTo>
                <a:cubicBezTo>
                  <a:pt x="9280" y="20482"/>
                  <a:pt x="9148" y="20200"/>
                  <a:pt x="8893" y="20109"/>
                </a:cubicBezTo>
                <a:moveTo>
                  <a:pt x="11750" y="20618"/>
                </a:moveTo>
                <a:cubicBezTo>
                  <a:pt x="11411" y="20600"/>
                  <a:pt x="11082" y="20572"/>
                  <a:pt x="10771" y="20533"/>
                </a:cubicBezTo>
                <a:cubicBezTo>
                  <a:pt x="10502" y="20493"/>
                  <a:pt x="10258" y="20690"/>
                  <a:pt x="10224" y="20959"/>
                </a:cubicBezTo>
                <a:cubicBezTo>
                  <a:pt x="10191" y="21229"/>
                  <a:pt x="10382" y="21474"/>
                  <a:pt x="10650" y="21508"/>
                </a:cubicBezTo>
                <a:cubicBezTo>
                  <a:pt x="10984" y="21549"/>
                  <a:pt x="11337" y="21581"/>
                  <a:pt x="11699" y="21600"/>
                </a:cubicBezTo>
                <a:cubicBezTo>
                  <a:pt x="11708" y="21600"/>
                  <a:pt x="11716" y="21600"/>
                  <a:pt x="11725" y="21600"/>
                </a:cubicBezTo>
                <a:cubicBezTo>
                  <a:pt x="11983" y="21600"/>
                  <a:pt x="12200" y="21397"/>
                  <a:pt x="12214" y="21135"/>
                </a:cubicBezTo>
                <a:cubicBezTo>
                  <a:pt x="12228" y="20863"/>
                  <a:pt x="12021" y="20632"/>
                  <a:pt x="11750" y="20618"/>
                </a:cubicBezTo>
                <a:moveTo>
                  <a:pt x="6840" y="18180"/>
                </a:moveTo>
                <a:cubicBezTo>
                  <a:pt x="6836" y="17912"/>
                  <a:pt x="6619" y="17696"/>
                  <a:pt x="6351" y="17696"/>
                </a:cubicBezTo>
                <a:cubicBezTo>
                  <a:pt x="6080" y="17696"/>
                  <a:pt x="5861" y="17916"/>
                  <a:pt x="5861" y="18188"/>
                </a:cubicBezTo>
                <a:cubicBezTo>
                  <a:pt x="5861" y="18235"/>
                  <a:pt x="5867" y="18484"/>
                  <a:pt x="5997" y="18834"/>
                </a:cubicBezTo>
                <a:cubicBezTo>
                  <a:pt x="6070" y="19033"/>
                  <a:pt x="6256" y="19156"/>
                  <a:pt x="6456" y="19156"/>
                </a:cubicBezTo>
                <a:cubicBezTo>
                  <a:pt x="6512" y="19156"/>
                  <a:pt x="6570" y="19145"/>
                  <a:pt x="6626" y="19124"/>
                </a:cubicBezTo>
                <a:cubicBezTo>
                  <a:pt x="6879" y="19030"/>
                  <a:pt x="7009" y="18748"/>
                  <a:pt x="6915" y="18493"/>
                </a:cubicBezTo>
                <a:cubicBezTo>
                  <a:pt x="6848" y="18314"/>
                  <a:pt x="6841" y="18191"/>
                  <a:pt x="6840" y="18180"/>
                </a:cubicBezTo>
                <a:moveTo>
                  <a:pt x="15760" y="10798"/>
                </a:moveTo>
                <a:cubicBezTo>
                  <a:pt x="15838" y="10844"/>
                  <a:pt x="15924" y="10866"/>
                  <a:pt x="16008" y="10866"/>
                </a:cubicBezTo>
                <a:cubicBezTo>
                  <a:pt x="16176" y="10866"/>
                  <a:pt x="16339" y="10780"/>
                  <a:pt x="16431" y="10625"/>
                </a:cubicBezTo>
                <a:cubicBezTo>
                  <a:pt x="16577" y="10376"/>
                  <a:pt x="16761" y="10120"/>
                  <a:pt x="16977" y="9861"/>
                </a:cubicBezTo>
                <a:cubicBezTo>
                  <a:pt x="17151" y="9653"/>
                  <a:pt x="17124" y="9343"/>
                  <a:pt x="16916" y="9169"/>
                </a:cubicBezTo>
                <a:cubicBezTo>
                  <a:pt x="16709" y="8994"/>
                  <a:pt x="16400" y="9022"/>
                  <a:pt x="16227" y="9230"/>
                </a:cubicBezTo>
                <a:cubicBezTo>
                  <a:pt x="15976" y="9529"/>
                  <a:pt x="15760" y="9832"/>
                  <a:pt x="15587" y="10125"/>
                </a:cubicBezTo>
                <a:cubicBezTo>
                  <a:pt x="15450" y="10359"/>
                  <a:pt x="15527" y="10659"/>
                  <a:pt x="15760" y="10798"/>
                </a:cubicBezTo>
                <a:moveTo>
                  <a:pt x="6366" y="8841"/>
                </a:moveTo>
                <a:cubicBezTo>
                  <a:pt x="5014" y="8841"/>
                  <a:pt x="3917" y="7741"/>
                  <a:pt x="3917" y="6385"/>
                </a:cubicBezTo>
                <a:cubicBezTo>
                  <a:pt x="3917" y="5027"/>
                  <a:pt x="5014" y="3927"/>
                  <a:pt x="6366" y="3927"/>
                </a:cubicBezTo>
                <a:cubicBezTo>
                  <a:pt x="7719" y="3927"/>
                  <a:pt x="8814" y="5027"/>
                  <a:pt x="8814" y="6385"/>
                </a:cubicBezTo>
                <a:cubicBezTo>
                  <a:pt x="8814" y="7741"/>
                  <a:pt x="7719" y="8841"/>
                  <a:pt x="6366" y="8841"/>
                </a:cubicBezTo>
                <a:moveTo>
                  <a:pt x="6366" y="2955"/>
                </a:moveTo>
                <a:cubicBezTo>
                  <a:pt x="4473" y="2955"/>
                  <a:pt x="2938" y="4494"/>
                  <a:pt x="2938" y="6392"/>
                </a:cubicBezTo>
                <a:cubicBezTo>
                  <a:pt x="2938" y="8291"/>
                  <a:pt x="4473" y="9831"/>
                  <a:pt x="6366" y="9831"/>
                </a:cubicBezTo>
                <a:cubicBezTo>
                  <a:pt x="8259" y="9831"/>
                  <a:pt x="9794" y="8291"/>
                  <a:pt x="9794" y="6392"/>
                </a:cubicBezTo>
                <a:cubicBezTo>
                  <a:pt x="9794" y="4494"/>
                  <a:pt x="8259" y="2955"/>
                  <a:pt x="6366" y="295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7" name="Shape 3990">
            <a:extLst>
              <a:ext uri="{FF2B5EF4-FFF2-40B4-BE49-F238E27FC236}">
                <a16:creationId xmlns:a16="http://schemas.microsoft.com/office/drawing/2014/main" id="{8E4A9E12-89BD-BD45-9538-764F7DF9CB08}"/>
              </a:ext>
            </a:extLst>
          </p:cNvPr>
          <p:cNvSpPr/>
          <p:nvPr/>
        </p:nvSpPr>
        <p:spPr>
          <a:xfrm>
            <a:off x="8120024" y="4781034"/>
            <a:ext cx="212204" cy="21220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Tree>
    <p:extLst>
      <p:ext uri="{BB962C8B-B14F-4D97-AF65-F5344CB8AC3E}">
        <p14:creationId xmlns:p14="http://schemas.microsoft.com/office/powerpoint/2010/main" val="2527501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F65FDFB-6AD5-0145-AF65-D8406C4A3F15}"/>
              </a:ext>
            </a:extLst>
          </p:cNvPr>
          <p:cNvGrpSpPr/>
          <p:nvPr/>
        </p:nvGrpSpPr>
        <p:grpSpPr>
          <a:xfrm>
            <a:off x="423106" y="652783"/>
            <a:ext cx="4514766" cy="969416"/>
            <a:chOff x="3913414" y="652783"/>
            <a:chExt cx="3684814" cy="969416"/>
          </a:xfrm>
        </p:grpSpPr>
        <p:sp>
          <p:nvSpPr>
            <p:cNvPr id="3" name="TextBox 2">
              <a:extLst>
                <a:ext uri="{FF2B5EF4-FFF2-40B4-BE49-F238E27FC236}">
                  <a16:creationId xmlns:a16="http://schemas.microsoft.com/office/drawing/2014/main" id="{2A541424-BBB4-EA49-84E4-2052668AEC83}"/>
                </a:ext>
              </a:extLst>
            </p:cNvPr>
            <p:cNvSpPr txBox="1"/>
            <p:nvPr/>
          </p:nvSpPr>
          <p:spPr>
            <a:xfrm>
              <a:off x="3913414" y="652783"/>
              <a:ext cx="3684814" cy="892552"/>
            </a:xfrm>
            <a:prstGeom prst="rect">
              <a:avLst/>
            </a:prstGeom>
            <a:noFill/>
          </p:spPr>
          <p:txBody>
            <a:bodyPr wrap="square" lIns="0" tIns="0" rIns="0" bIns="0" rtlCol="0">
              <a:spAutoFit/>
            </a:bodyPr>
            <a:lstStyle/>
            <a:p>
              <a:r>
                <a:rPr lang="en-US" spc="200" dirty="0">
                  <a:solidFill>
                    <a:srgbClr val="2672E7"/>
                  </a:solidFill>
                  <a:latin typeface="Gotham Book" panose="02000604040000020004" pitchFamily="2" charset="0"/>
                  <a:ea typeface="Titillium" charset="0"/>
                  <a:cs typeface="Poppins" pitchFamily="2" charset="77"/>
                </a:rPr>
                <a:t>Now, let’s take a look at our…</a:t>
              </a:r>
              <a:endParaRPr lang="en-US" dirty="0">
                <a:solidFill>
                  <a:srgbClr val="2672E7"/>
                </a:solidFill>
                <a:latin typeface="Gotham Book" panose="02000604040000020004" pitchFamily="2" charset="0"/>
                <a:cs typeface="Poppins" pitchFamily="2" charset="77"/>
              </a:endParaRPr>
            </a:p>
            <a:p>
              <a:r>
                <a:rPr lang="en-US" sz="4000" b="1" dirty="0">
                  <a:solidFill>
                    <a:srgbClr val="073372"/>
                  </a:solidFill>
                  <a:latin typeface="Gotham Bold" panose="02000604040000020004" pitchFamily="2" charset="0"/>
                  <a:cs typeface="Poppins" pitchFamily="2" charset="77"/>
                </a:rPr>
                <a:t>Visualization</a:t>
              </a:r>
            </a:p>
          </p:txBody>
        </p:sp>
        <p:cxnSp>
          <p:nvCxnSpPr>
            <p:cNvPr id="4" name="Straight Connector 3">
              <a:extLst>
                <a:ext uri="{FF2B5EF4-FFF2-40B4-BE49-F238E27FC236}">
                  <a16:creationId xmlns:a16="http://schemas.microsoft.com/office/drawing/2014/main" id="{ED1D51D3-7641-2242-B96E-25600945D13A}"/>
                </a:ext>
              </a:extLst>
            </p:cNvPr>
            <p:cNvCxnSpPr/>
            <p:nvPr/>
          </p:nvCxnSpPr>
          <p:spPr>
            <a:xfrm>
              <a:off x="3933327" y="1622199"/>
              <a:ext cx="691243" cy="0"/>
            </a:xfrm>
            <a:prstGeom prst="line">
              <a:avLst/>
            </a:prstGeom>
            <a:ln w="25400">
              <a:gradFill>
                <a:gsLst>
                  <a:gs pos="0">
                    <a:srgbClr val="09307C"/>
                  </a:gs>
                  <a:gs pos="99000">
                    <a:srgbClr val="15D2FD"/>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823DC271-5FA7-2B4C-A5B9-E4727E6B8922}"/>
              </a:ext>
            </a:extLst>
          </p:cNvPr>
          <p:cNvGrpSpPr/>
          <p:nvPr/>
        </p:nvGrpSpPr>
        <p:grpSpPr>
          <a:xfrm>
            <a:off x="-76415" y="6521025"/>
            <a:ext cx="11992596" cy="315123"/>
            <a:chOff x="-92703" y="4079596"/>
            <a:chExt cx="11992596" cy="315123"/>
          </a:xfrm>
        </p:grpSpPr>
        <p:sp>
          <p:nvSpPr>
            <p:cNvPr id="6" name="TextBox 5">
              <a:extLst>
                <a:ext uri="{FF2B5EF4-FFF2-40B4-BE49-F238E27FC236}">
                  <a16:creationId xmlns:a16="http://schemas.microsoft.com/office/drawing/2014/main" id="{A83313EE-CA6A-DD42-960D-B0C8A7249407}"/>
                </a:ext>
              </a:extLst>
            </p:cNvPr>
            <p:cNvSpPr txBox="1"/>
            <p:nvPr/>
          </p:nvSpPr>
          <p:spPr>
            <a:xfrm>
              <a:off x="-92703" y="4079599"/>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Background</a:t>
              </a:r>
            </a:p>
          </p:txBody>
        </p:sp>
        <p:sp>
          <p:nvSpPr>
            <p:cNvPr id="7" name="TextBox 6">
              <a:extLst>
                <a:ext uri="{FF2B5EF4-FFF2-40B4-BE49-F238E27FC236}">
                  <a16:creationId xmlns:a16="http://schemas.microsoft.com/office/drawing/2014/main" id="{50091904-416F-3547-9C8E-0AF409393B41}"/>
                </a:ext>
              </a:extLst>
            </p:cNvPr>
            <p:cNvSpPr txBox="1"/>
            <p:nvPr/>
          </p:nvSpPr>
          <p:spPr>
            <a:xfrm>
              <a:off x="3575531" y="4086942"/>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Analysis</a:t>
              </a:r>
            </a:p>
          </p:txBody>
        </p:sp>
        <p:sp>
          <p:nvSpPr>
            <p:cNvPr id="8" name="TextBox 7">
              <a:extLst>
                <a:ext uri="{FF2B5EF4-FFF2-40B4-BE49-F238E27FC236}">
                  <a16:creationId xmlns:a16="http://schemas.microsoft.com/office/drawing/2014/main" id="{30A0A08A-2BC8-174C-8190-EE3957891D6E}"/>
                </a:ext>
              </a:extLst>
            </p:cNvPr>
            <p:cNvSpPr txBox="1"/>
            <p:nvPr/>
          </p:nvSpPr>
          <p:spPr>
            <a:xfrm>
              <a:off x="5703691"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Prediction</a:t>
              </a:r>
            </a:p>
          </p:txBody>
        </p:sp>
        <p:sp>
          <p:nvSpPr>
            <p:cNvPr id="9" name="TextBox 8">
              <a:extLst>
                <a:ext uri="{FF2B5EF4-FFF2-40B4-BE49-F238E27FC236}">
                  <a16:creationId xmlns:a16="http://schemas.microsoft.com/office/drawing/2014/main" id="{ABE2F6B2-0EC1-8544-8C91-E229CBC5206C}"/>
                </a:ext>
              </a:extLst>
            </p:cNvPr>
            <p:cNvSpPr txBox="1"/>
            <p:nvPr/>
          </p:nvSpPr>
          <p:spPr>
            <a:xfrm>
              <a:off x="10553840"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Conclusion</a:t>
              </a:r>
            </a:p>
          </p:txBody>
        </p:sp>
        <p:sp>
          <p:nvSpPr>
            <p:cNvPr id="10" name="TextBox 9">
              <a:extLst>
                <a:ext uri="{FF2B5EF4-FFF2-40B4-BE49-F238E27FC236}">
                  <a16:creationId xmlns:a16="http://schemas.microsoft.com/office/drawing/2014/main" id="{0CE6E672-4531-CA48-8078-E5559C9B76E6}"/>
                </a:ext>
              </a:extLst>
            </p:cNvPr>
            <p:cNvSpPr txBox="1"/>
            <p:nvPr/>
          </p:nvSpPr>
          <p:spPr>
            <a:xfrm>
              <a:off x="7903784" y="4079596"/>
              <a:ext cx="1725047" cy="307777"/>
            </a:xfrm>
            <a:prstGeom prst="rect">
              <a:avLst/>
            </a:prstGeom>
            <a:noFill/>
          </p:spPr>
          <p:txBody>
            <a:bodyPr wrap="square" rtlCol="0">
              <a:spAutoFit/>
            </a:bodyPr>
            <a:lstStyle/>
            <a:p>
              <a:pPr algn="ctr"/>
              <a:r>
                <a:rPr lang="en-US" sz="1400" b="1" dirty="0">
                  <a:latin typeface="Poppins" pitchFamily="2" charset="77"/>
                  <a:cs typeface="Poppins" pitchFamily="2" charset="77"/>
                </a:rPr>
                <a:t>Outcome</a:t>
              </a:r>
            </a:p>
          </p:txBody>
        </p:sp>
      </p:grpSp>
      <p:cxnSp>
        <p:nvCxnSpPr>
          <p:cNvPr id="11" name="Straight Connector 28">
            <a:extLst>
              <a:ext uri="{FF2B5EF4-FFF2-40B4-BE49-F238E27FC236}">
                <a16:creationId xmlns:a16="http://schemas.microsoft.com/office/drawing/2014/main" id="{2E037BA1-BB46-9F44-B6AF-0036489E7489}"/>
              </a:ext>
            </a:extLst>
          </p:cNvPr>
          <p:cNvCxnSpPr>
            <a:cxnSpLocks/>
          </p:cNvCxnSpPr>
          <p:nvPr/>
        </p:nvCxnSpPr>
        <p:spPr>
          <a:xfrm>
            <a:off x="0" y="6819318"/>
            <a:ext cx="12192000" cy="0"/>
          </a:xfrm>
          <a:prstGeom prst="line">
            <a:avLst/>
          </a:prstGeom>
          <a:ln w="76200">
            <a:gradFill>
              <a:gsLst>
                <a:gs pos="0">
                  <a:srgbClr val="09307C"/>
                </a:gs>
                <a:gs pos="100000">
                  <a:srgbClr val="15D2FD"/>
                </a:gs>
              </a:gsLst>
              <a:lin ang="0" scaled="0"/>
            </a:gra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7B3D69A-B384-0946-A439-A9F6411A2B96}"/>
              </a:ext>
            </a:extLst>
          </p:cNvPr>
          <p:cNvGrpSpPr/>
          <p:nvPr/>
        </p:nvGrpSpPr>
        <p:grpSpPr>
          <a:xfrm>
            <a:off x="2264925" y="6594318"/>
            <a:ext cx="450000" cy="450000"/>
            <a:chOff x="5731115" y="5732286"/>
            <a:chExt cx="450000" cy="450000"/>
          </a:xfrm>
        </p:grpSpPr>
        <p:sp>
          <p:nvSpPr>
            <p:cNvPr id="13" name="Oval 12">
              <a:extLst>
                <a:ext uri="{FF2B5EF4-FFF2-40B4-BE49-F238E27FC236}">
                  <a16:creationId xmlns:a16="http://schemas.microsoft.com/office/drawing/2014/main" id="{D684FCBA-C175-6741-8BAB-CD2BF9D4D6FF}"/>
                </a:ext>
              </a:extLst>
            </p:cNvPr>
            <p:cNvSpPr>
              <a:spLocks noChangeAspect="1"/>
            </p:cNvSpPr>
            <p:nvPr/>
          </p:nvSpPr>
          <p:spPr>
            <a:xfrm>
              <a:off x="5731115" y="5732286"/>
              <a:ext cx="450000" cy="450000"/>
            </a:xfrm>
            <a:prstGeom prst="ellipse">
              <a:avLst/>
            </a:prstGeom>
            <a:solidFill>
              <a:srgbClr val="395A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9EF1BA9-A6B2-D24F-B53C-F72E50FD26BC}"/>
                </a:ext>
              </a:extLst>
            </p:cNvPr>
            <p:cNvSpPr>
              <a:spLocks noChangeAspect="1"/>
            </p:cNvSpPr>
            <p:nvPr/>
          </p:nvSpPr>
          <p:spPr>
            <a:xfrm>
              <a:off x="5803115" y="5804286"/>
              <a:ext cx="306000" cy="306000"/>
            </a:xfrm>
            <a:prstGeom prst="ellipse">
              <a:avLst/>
            </a:prstGeom>
            <a:solidFill>
              <a:srgbClr val="395A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FB25A6CA-57FC-4042-BA8B-57D913587311}"/>
                </a:ext>
              </a:extLst>
            </p:cNvPr>
            <p:cNvSpPr>
              <a:spLocks noChangeAspect="1"/>
            </p:cNvSpPr>
            <p:nvPr/>
          </p:nvSpPr>
          <p:spPr>
            <a:xfrm>
              <a:off x="5866115" y="5867286"/>
              <a:ext cx="180000" cy="180000"/>
            </a:xfrm>
            <a:prstGeom prst="ellipse">
              <a:avLst/>
            </a:prstGeom>
            <a:solidFill>
              <a:srgbClr val="395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6" name="Picture 15">
            <a:extLst>
              <a:ext uri="{FF2B5EF4-FFF2-40B4-BE49-F238E27FC236}">
                <a16:creationId xmlns:a16="http://schemas.microsoft.com/office/drawing/2014/main" id="{E96E58DE-D3F0-1049-9851-7A305CF4B4C7}"/>
              </a:ext>
            </a:extLst>
          </p:cNvPr>
          <p:cNvPicPr>
            <a:picLocks noChangeAspect="1"/>
          </p:cNvPicPr>
          <p:nvPr/>
        </p:nvPicPr>
        <p:blipFill rotWithShape="1">
          <a:blip r:embed="rId4"/>
          <a:srcRect r="8776"/>
          <a:stretch/>
        </p:blipFill>
        <p:spPr>
          <a:xfrm>
            <a:off x="-52917" y="1949213"/>
            <a:ext cx="3904964" cy="2084848"/>
          </a:xfrm>
          <a:prstGeom prst="rect">
            <a:avLst/>
          </a:prstGeom>
        </p:spPr>
      </p:pic>
      <p:pic>
        <p:nvPicPr>
          <p:cNvPr id="17" name="Picture 16">
            <a:extLst>
              <a:ext uri="{FF2B5EF4-FFF2-40B4-BE49-F238E27FC236}">
                <a16:creationId xmlns:a16="http://schemas.microsoft.com/office/drawing/2014/main" id="{642C4B7E-292A-E44F-B1A9-F2C7ACA44E03}"/>
              </a:ext>
            </a:extLst>
          </p:cNvPr>
          <p:cNvPicPr>
            <a:picLocks noChangeAspect="1"/>
          </p:cNvPicPr>
          <p:nvPr/>
        </p:nvPicPr>
        <p:blipFill rotWithShape="1">
          <a:blip r:embed="rId5"/>
          <a:srcRect r="9166"/>
          <a:stretch/>
        </p:blipFill>
        <p:spPr>
          <a:xfrm>
            <a:off x="3852047" y="1968155"/>
            <a:ext cx="3860246" cy="2053696"/>
          </a:xfrm>
          <a:prstGeom prst="rect">
            <a:avLst/>
          </a:prstGeom>
        </p:spPr>
      </p:pic>
      <p:pic>
        <p:nvPicPr>
          <p:cNvPr id="18" name="Picture 17">
            <a:extLst>
              <a:ext uri="{FF2B5EF4-FFF2-40B4-BE49-F238E27FC236}">
                <a16:creationId xmlns:a16="http://schemas.microsoft.com/office/drawing/2014/main" id="{67E1DA31-15D4-B041-9D56-D7F13248D57D}"/>
              </a:ext>
            </a:extLst>
          </p:cNvPr>
          <p:cNvPicPr>
            <a:picLocks noChangeAspect="1"/>
          </p:cNvPicPr>
          <p:nvPr/>
        </p:nvPicPr>
        <p:blipFill rotWithShape="1">
          <a:blip r:embed="rId6"/>
          <a:srcRect r="8950"/>
          <a:stretch/>
        </p:blipFill>
        <p:spPr>
          <a:xfrm>
            <a:off x="7735790" y="2009314"/>
            <a:ext cx="3836697" cy="1987823"/>
          </a:xfrm>
          <a:prstGeom prst="rect">
            <a:avLst/>
          </a:prstGeom>
        </p:spPr>
      </p:pic>
      <p:pic>
        <p:nvPicPr>
          <p:cNvPr id="19" name="Picture 18">
            <a:extLst>
              <a:ext uri="{FF2B5EF4-FFF2-40B4-BE49-F238E27FC236}">
                <a16:creationId xmlns:a16="http://schemas.microsoft.com/office/drawing/2014/main" id="{A1513FCF-2C42-2449-A964-9BAFC10709D0}"/>
              </a:ext>
            </a:extLst>
          </p:cNvPr>
          <p:cNvPicPr>
            <a:picLocks noChangeAspect="1"/>
          </p:cNvPicPr>
          <p:nvPr/>
        </p:nvPicPr>
        <p:blipFill rotWithShape="1">
          <a:blip r:embed="rId7"/>
          <a:srcRect r="8841"/>
          <a:stretch/>
        </p:blipFill>
        <p:spPr>
          <a:xfrm>
            <a:off x="-26653" y="3944582"/>
            <a:ext cx="3852436" cy="2027944"/>
          </a:xfrm>
          <a:prstGeom prst="rect">
            <a:avLst/>
          </a:prstGeom>
        </p:spPr>
      </p:pic>
      <p:pic>
        <p:nvPicPr>
          <p:cNvPr id="20" name="Picture 19">
            <a:extLst>
              <a:ext uri="{FF2B5EF4-FFF2-40B4-BE49-F238E27FC236}">
                <a16:creationId xmlns:a16="http://schemas.microsoft.com/office/drawing/2014/main" id="{D53093FD-8272-7E43-A1A2-79A7E7F82824}"/>
              </a:ext>
            </a:extLst>
          </p:cNvPr>
          <p:cNvPicPr>
            <a:picLocks noChangeAspect="1"/>
          </p:cNvPicPr>
          <p:nvPr/>
        </p:nvPicPr>
        <p:blipFill rotWithShape="1">
          <a:blip r:embed="rId8"/>
          <a:srcRect r="9695"/>
          <a:stretch/>
        </p:blipFill>
        <p:spPr>
          <a:xfrm>
            <a:off x="3849280" y="3944581"/>
            <a:ext cx="3823875" cy="2027937"/>
          </a:xfrm>
          <a:prstGeom prst="rect">
            <a:avLst/>
          </a:prstGeom>
        </p:spPr>
      </p:pic>
      <p:pic>
        <p:nvPicPr>
          <p:cNvPr id="21" name="Picture 20">
            <a:extLst>
              <a:ext uri="{FF2B5EF4-FFF2-40B4-BE49-F238E27FC236}">
                <a16:creationId xmlns:a16="http://schemas.microsoft.com/office/drawing/2014/main" id="{5E23F553-96F2-3C42-927B-46F35B449BF8}"/>
              </a:ext>
            </a:extLst>
          </p:cNvPr>
          <p:cNvPicPr>
            <a:picLocks noChangeAspect="1"/>
          </p:cNvPicPr>
          <p:nvPr/>
        </p:nvPicPr>
        <p:blipFill rotWithShape="1">
          <a:blip r:embed="rId9"/>
          <a:srcRect r="9144"/>
          <a:stretch/>
        </p:blipFill>
        <p:spPr>
          <a:xfrm>
            <a:off x="7721292" y="3936343"/>
            <a:ext cx="3883755" cy="2053692"/>
          </a:xfrm>
          <a:prstGeom prst="rect">
            <a:avLst/>
          </a:prstGeom>
        </p:spPr>
      </p:pic>
      <p:pic>
        <p:nvPicPr>
          <p:cNvPr id="22" name="Picture 21">
            <a:extLst>
              <a:ext uri="{FF2B5EF4-FFF2-40B4-BE49-F238E27FC236}">
                <a16:creationId xmlns:a16="http://schemas.microsoft.com/office/drawing/2014/main" id="{C252AF26-BF7F-3441-9A22-5DEAD6848EF0}"/>
              </a:ext>
            </a:extLst>
          </p:cNvPr>
          <p:cNvPicPr>
            <a:picLocks noChangeAspect="1"/>
          </p:cNvPicPr>
          <p:nvPr/>
        </p:nvPicPr>
        <p:blipFill>
          <a:blip r:embed="rId10"/>
          <a:stretch>
            <a:fillRect/>
          </a:stretch>
        </p:blipFill>
        <p:spPr>
          <a:xfrm>
            <a:off x="11586985" y="1963585"/>
            <a:ext cx="656405" cy="3984012"/>
          </a:xfrm>
          <a:prstGeom prst="rect">
            <a:avLst/>
          </a:prstGeom>
        </p:spPr>
      </p:pic>
      <p:sp>
        <p:nvSpPr>
          <p:cNvPr id="23" name="TextBox 22">
            <a:extLst>
              <a:ext uri="{FF2B5EF4-FFF2-40B4-BE49-F238E27FC236}">
                <a16:creationId xmlns:a16="http://schemas.microsoft.com/office/drawing/2014/main" id="{5DCC0A96-4A41-3744-8A8F-AFF96FC8DCF4}"/>
              </a:ext>
            </a:extLst>
          </p:cNvPr>
          <p:cNvSpPr txBox="1"/>
          <p:nvPr/>
        </p:nvSpPr>
        <p:spPr>
          <a:xfrm>
            <a:off x="1448825" y="1698335"/>
            <a:ext cx="813043" cy="307777"/>
          </a:xfrm>
          <a:prstGeom prst="rect">
            <a:avLst/>
          </a:prstGeom>
          <a:noFill/>
        </p:spPr>
        <p:txBody>
          <a:bodyPr wrap="none" rtlCol="0">
            <a:spAutoFit/>
          </a:bodyPr>
          <a:lstStyle/>
          <a:p>
            <a:r>
              <a:rPr lang="en-US" sz="1400" spc="300" dirty="0">
                <a:solidFill>
                  <a:srgbClr val="2672E7"/>
                </a:solidFill>
                <a:latin typeface="Gotham Book" panose="02000604040000020004" pitchFamily="2" charset="0"/>
              </a:rPr>
              <a:t>2005</a:t>
            </a:r>
          </a:p>
        </p:txBody>
      </p:sp>
      <p:sp>
        <p:nvSpPr>
          <p:cNvPr id="24" name="TextBox 23">
            <a:extLst>
              <a:ext uri="{FF2B5EF4-FFF2-40B4-BE49-F238E27FC236}">
                <a16:creationId xmlns:a16="http://schemas.microsoft.com/office/drawing/2014/main" id="{B6A70E98-5032-8944-A905-C1FE87ECEE44}"/>
              </a:ext>
            </a:extLst>
          </p:cNvPr>
          <p:cNvSpPr txBox="1"/>
          <p:nvPr/>
        </p:nvSpPr>
        <p:spPr>
          <a:xfrm>
            <a:off x="5570251" y="1693490"/>
            <a:ext cx="817853" cy="307777"/>
          </a:xfrm>
          <a:prstGeom prst="rect">
            <a:avLst/>
          </a:prstGeom>
          <a:noFill/>
        </p:spPr>
        <p:txBody>
          <a:bodyPr wrap="none" rtlCol="0">
            <a:spAutoFit/>
          </a:bodyPr>
          <a:lstStyle/>
          <a:p>
            <a:r>
              <a:rPr lang="en-US" sz="1400" spc="300" dirty="0">
                <a:solidFill>
                  <a:srgbClr val="2672E7"/>
                </a:solidFill>
                <a:latin typeface="Gotham Book" panose="02000604040000020004" pitchFamily="2" charset="0"/>
              </a:rPr>
              <a:t>2006</a:t>
            </a:r>
          </a:p>
        </p:txBody>
      </p:sp>
      <p:sp>
        <p:nvSpPr>
          <p:cNvPr id="25" name="TextBox 24">
            <a:extLst>
              <a:ext uri="{FF2B5EF4-FFF2-40B4-BE49-F238E27FC236}">
                <a16:creationId xmlns:a16="http://schemas.microsoft.com/office/drawing/2014/main" id="{CAC46977-C2A1-5241-BBC0-1B29439988C7}"/>
              </a:ext>
            </a:extLst>
          </p:cNvPr>
          <p:cNvSpPr txBox="1"/>
          <p:nvPr/>
        </p:nvSpPr>
        <p:spPr>
          <a:xfrm>
            <a:off x="9691677" y="1693490"/>
            <a:ext cx="809837" cy="307777"/>
          </a:xfrm>
          <a:prstGeom prst="rect">
            <a:avLst/>
          </a:prstGeom>
          <a:noFill/>
        </p:spPr>
        <p:txBody>
          <a:bodyPr wrap="none" rtlCol="0">
            <a:spAutoFit/>
          </a:bodyPr>
          <a:lstStyle/>
          <a:p>
            <a:r>
              <a:rPr lang="en-US" sz="1400" spc="300" dirty="0">
                <a:solidFill>
                  <a:srgbClr val="2672E7"/>
                </a:solidFill>
                <a:latin typeface="Gotham Book" panose="02000604040000020004" pitchFamily="2" charset="0"/>
              </a:rPr>
              <a:t>2007</a:t>
            </a:r>
          </a:p>
        </p:txBody>
      </p:sp>
      <p:sp>
        <p:nvSpPr>
          <p:cNvPr id="26" name="TextBox 25">
            <a:extLst>
              <a:ext uri="{FF2B5EF4-FFF2-40B4-BE49-F238E27FC236}">
                <a16:creationId xmlns:a16="http://schemas.microsoft.com/office/drawing/2014/main" id="{526AEE78-B2B3-9C48-8C93-050306A59E41}"/>
              </a:ext>
            </a:extLst>
          </p:cNvPr>
          <p:cNvSpPr txBox="1"/>
          <p:nvPr/>
        </p:nvSpPr>
        <p:spPr>
          <a:xfrm>
            <a:off x="1448825" y="5952442"/>
            <a:ext cx="753732" cy="307777"/>
          </a:xfrm>
          <a:prstGeom prst="rect">
            <a:avLst/>
          </a:prstGeom>
          <a:noFill/>
        </p:spPr>
        <p:txBody>
          <a:bodyPr wrap="none" rtlCol="0">
            <a:spAutoFit/>
          </a:bodyPr>
          <a:lstStyle/>
          <a:p>
            <a:r>
              <a:rPr lang="en-US" sz="1400" spc="300" dirty="0">
                <a:solidFill>
                  <a:srgbClr val="2672E7"/>
                </a:solidFill>
                <a:latin typeface="Gotham Book" panose="02000604040000020004" pitchFamily="2" charset="0"/>
              </a:rPr>
              <a:t>2016</a:t>
            </a:r>
          </a:p>
        </p:txBody>
      </p:sp>
      <p:sp>
        <p:nvSpPr>
          <p:cNvPr id="27" name="TextBox 26">
            <a:extLst>
              <a:ext uri="{FF2B5EF4-FFF2-40B4-BE49-F238E27FC236}">
                <a16:creationId xmlns:a16="http://schemas.microsoft.com/office/drawing/2014/main" id="{26E01601-11B8-A041-B60F-62ECA246FDBE}"/>
              </a:ext>
            </a:extLst>
          </p:cNvPr>
          <p:cNvSpPr txBox="1"/>
          <p:nvPr/>
        </p:nvSpPr>
        <p:spPr>
          <a:xfrm>
            <a:off x="5570251" y="5947597"/>
            <a:ext cx="745717" cy="307777"/>
          </a:xfrm>
          <a:prstGeom prst="rect">
            <a:avLst/>
          </a:prstGeom>
          <a:noFill/>
        </p:spPr>
        <p:txBody>
          <a:bodyPr wrap="none" rtlCol="0">
            <a:spAutoFit/>
          </a:bodyPr>
          <a:lstStyle/>
          <a:p>
            <a:r>
              <a:rPr lang="en-US" sz="1400" spc="300" dirty="0">
                <a:solidFill>
                  <a:srgbClr val="2672E7"/>
                </a:solidFill>
                <a:latin typeface="Gotham Book" panose="02000604040000020004" pitchFamily="2" charset="0"/>
              </a:rPr>
              <a:t>2017</a:t>
            </a:r>
          </a:p>
        </p:txBody>
      </p:sp>
      <p:sp>
        <p:nvSpPr>
          <p:cNvPr id="28" name="TextBox 27">
            <a:extLst>
              <a:ext uri="{FF2B5EF4-FFF2-40B4-BE49-F238E27FC236}">
                <a16:creationId xmlns:a16="http://schemas.microsoft.com/office/drawing/2014/main" id="{9EA72450-82A7-4D41-A574-F560F793CB9D}"/>
              </a:ext>
            </a:extLst>
          </p:cNvPr>
          <p:cNvSpPr txBox="1"/>
          <p:nvPr/>
        </p:nvSpPr>
        <p:spPr>
          <a:xfrm>
            <a:off x="9691677" y="5947597"/>
            <a:ext cx="752129" cy="307777"/>
          </a:xfrm>
          <a:prstGeom prst="rect">
            <a:avLst/>
          </a:prstGeom>
          <a:noFill/>
        </p:spPr>
        <p:txBody>
          <a:bodyPr wrap="none" rtlCol="0">
            <a:spAutoFit/>
          </a:bodyPr>
          <a:lstStyle/>
          <a:p>
            <a:r>
              <a:rPr lang="en-US" sz="1400" spc="300" dirty="0">
                <a:solidFill>
                  <a:srgbClr val="2672E7"/>
                </a:solidFill>
                <a:latin typeface="Gotham Book" panose="02000604040000020004" pitchFamily="2" charset="0"/>
              </a:rPr>
              <a:t>2018</a:t>
            </a:r>
          </a:p>
        </p:txBody>
      </p:sp>
      <p:pic>
        <p:nvPicPr>
          <p:cNvPr id="30" name="worldmap">
            <a:hlinkClick r:id="" action="ppaction://media"/>
            <a:extLst>
              <a:ext uri="{FF2B5EF4-FFF2-40B4-BE49-F238E27FC236}">
                <a16:creationId xmlns:a16="http://schemas.microsoft.com/office/drawing/2014/main" id="{85581131-386C-2649-A0ED-A229EF17C3B8}"/>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2874574" y="1601955"/>
            <a:ext cx="6882788" cy="4802721"/>
          </a:xfrm>
          <a:prstGeom prst="rect">
            <a:avLst/>
          </a:prstGeom>
        </p:spPr>
      </p:pic>
    </p:spTree>
    <p:extLst>
      <p:ext uri="{BB962C8B-B14F-4D97-AF65-F5344CB8AC3E}">
        <p14:creationId xmlns:p14="http://schemas.microsoft.com/office/powerpoint/2010/main" val="232694313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33" fill="hold"/>
                                        <p:tgtEl>
                                          <p:spTgt spid="30"/>
                                        </p:tgtEl>
                                      </p:cBhvr>
                                    </p:cmd>
                                  </p:childTnLst>
                                </p:cTn>
                              </p:par>
                            </p:childTnLst>
                          </p:cTn>
                        </p:par>
                        <p:par>
                          <p:cTn id="7" fill="hold">
                            <p:stCondLst>
                              <p:cond delay="0"/>
                            </p:stCondLst>
                            <p:childTnLst>
                              <p:par>
                                <p:cTn id="8" presetID="10" presetClass="exit" presetSubtype="0" fill="hold" nodeType="afterEffect">
                                  <p:stCondLst>
                                    <p:cond delay="0"/>
                                  </p:stCondLst>
                                  <p:childTnLst>
                                    <p:animEffect transition="out" filter="fade">
                                      <p:cBhvr>
                                        <p:cTn id="9" dur="500"/>
                                        <p:tgtEl>
                                          <p:spTgt spid="30"/>
                                        </p:tgtEl>
                                      </p:cBhvr>
                                    </p:animEffect>
                                    <p:set>
                                      <p:cBhvr>
                                        <p:cTn id="10" dur="1" fill="hold">
                                          <p:stCondLst>
                                            <p:cond delay="499"/>
                                          </p:stCondLst>
                                        </p:cTn>
                                        <p:tgtEl>
                                          <p:spTgt spid="30"/>
                                        </p:tgtEl>
                                        <p:attrNameLst>
                                          <p:attrName>style.visibility</p:attrName>
                                        </p:attrNameLst>
                                      </p:cBhvr>
                                      <p:to>
                                        <p:strVal val="hidden"/>
                                      </p:to>
                                    </p:set>
                                    <p:cmd type="call" cmd="stop">
                                      <p:cBhvr>
                                        <p:cTn id="11" dur="1">
                                          <p:stCondLst>
                                            <p:cond delay="499"/>
                                          </p:stCondLst>
                                        </p:cTn>
                                        <p:tgtEl>
                                          <p:spTgt spid="30"/>
                                        </p:tgtEl>
                                      </p:cBhvr>
                                    </p:cmd>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
                                        <p:tgtEl>
                                          <p:spTgt spid="23"/>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10"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10"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9" fill="hold" display="0">
                  <p:stCondLst>
                    <p:cond delay="indefinite"/>
                  </p:stCondLst>
                </p:cTn>
                <p:tgtEl>
                  <p:spTgt spid="30"/>
                </p:tgtEl>
              </p:cMediaNode>
            </p:video>
          </p:childTnLst>
        </p:cTn>
      </p:par>
    </p:tnLst>
    <p:bldLst>
      <p:bldP spid="23" grpId="0"/>
      <p:bldP spid="24" grpId="0"/>
      <p:bldP spid="25" grpId="0"/>
      <p:bldP spid="26" grpId="0"/>
      <p:bldP spid="27" grpId="0"/>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F65FDFB-6AD5-0145-AF65-D8406C4A3F15}"/>
              </a:ext>
            </a:extLst>
          </p:cNvPr>
          <p:cNvGrpSpPr/>
          <p:nvPr/>
        </p:nvGrpSpPr>
        <p:grpSpPr>
          <a:xfrm>
            <a:off x="423106" y="652783"/>
            <a:ext cx="4514766" cy="969416"/>
            <a:chOff x="3913414" y="652783"/>
            <a:chExt cx="3684814" cy="969416"/>
          </a:xfrm>
        </p:grpSpPr>
        <p:sp>
          <p:nvSpPr>
            <p:cNvPr id="3" name="TextBox 2">
              <a:extLst>
                <a:ext uri="{FF2B5EF4-FFF2-40B4-BE49-F238E27FC236}">
                  <a16:creationId xmlns:a16="http://schemas.microsoft.com/office/drawing/2014/main" id="{2A541424-BBB4-EA49-84E4-2052668AEC83}"/>
                </a:ext>
              </a:extLst>
            </p:cNvPr>
            <p:cNvSpPr txBox="1"/>
            <p:nvPr/>
          </p:nvSpPr>
          <p:spPr>
            <a:xfrm>
              <a:off x="3913414" y="652783"/>
              <a:ext cx="3684814" cy="892552"/>
            </a:xfrm>
            <a:prstGeom prst="rect">
              <a:avLst/>
            </a:prstGeom>
            <a:noFill/>
          </p:spPr>
          <p:txBody>
            <a:bodyPr wrap="square" lIns="0" tIns="0" rIns="0" bIns="0" rtlCol="0">
              <a:spAutoFit/>
            </a:bodyPr>
            <a:lstStyle/>
            <a:p>
              <a:r>
                <a:rPr lang="en-US" spc="200" dirty="0">
                  <a:solidFill>
                    <a:srgbClr val="2672E7"/>
                  </a:solidFill>
                  <a:latin typeface="Gotham Book" panose="02000604040000020004" pitchFamily="2" charset="0"/>
                  <a:ea typeface="Titillium" charset="0"/>
                  <a:cs typeface="Poppins" pitchFamily="2" charset="77"/>
                </a:rPr>
                <a:t>Now, let’s take a look at our…</a:t>
              </a:r>
              <a:endParaRPr lang="en-US" dirty="0">
                <a:solidFill>
                  <a:srgbClr val="2672E7"/>
                </a:solidFill>
                <a:latin typeface="Gotham Book" panose="02000604040000020004" pitchFamily="2" charset="0"/>
                <a:cs typeface="Poppins" pitchFamily="2" charset="77"/>
              </a:endParaRPr>
            </a:p>
            <a:p>
              <a:r>
                <a:rPr lang="en-US" sz="4000" b="1" dirty="0">
                  <a:solidFill>
                    <a:srgbClr val="073372"/>
                  </a:solidFill>
                  <a:latin typeface="Gotham Bold" panose="02000604040000020004" pitchFamily="2" charset="0"/>
                  <a:cs typeface="Poppins" pitchFamily="2" charset="77"/>
                </a:rPr>
                <a:t>Visualization</a:t>
              </a:r>
            </a:p>
          </p:txBody>
        </p:sp>
        <p:cxnSp>
          <p:nvCxnSpPr>
            <p:cNvPr id="4" name="Straight Connector 3">
              <a:extLst>
                <a:ext uri="{FF2B5EF4-FFF2-40B4-BE49-F238E27FC236}">
                  <a16:creationId xmlns:a16="http://schemas.microsoft.com/office/drawing/2014/main" id="{ED1D51D3-7641-2242-B96E-25600945D13A}"/>
                </a:ext>
              </a:extLst>
            </p:cNvPr>
            <p:cNvCxnSpPr/>
            <p:nvPr/>
          </p:nvCxnSpPr>
          <p:spPr>
            <a:xfrm>
              <a:off x="3933327" y="1622199"/>
              <a:ext cx="691243" cy="0"/>
            </a:xfrm>
            <a:prstGeom prst="line">
              <a:avLst/>
            </a:prstGeom>
            <a:ln w="25400">
              <a:gradFill>
                <a:gsLst>
                  <a:gs pos="0">
                    <a:srgbClr val="09307C"/>
                  </a:gs>
                  <a:gs pos="99000">
                    <a:srgbClr val="15D2FD"/>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823DC271-5FA7-2B4C-A5B9-E4727E6B8922}"/>
              </a:ext>
            </a:extLst>
          </p:cNvPr>
          <p:cNvGrpSpPr/>
          <p:nvPr/>
        </p:nvGrpSpPr>
        <p:grpSpPr>
          <a:xfrm>
            <a:off x="-76415" y="6521025"/>
            <a:ext cx="11992596" cy="315123"/>
            <a:chOff x="-92703" y="4079596"/>
            <a:chExt cx="11992596" cy="315123"/>
          </a:xfrm>
        </p:grpSpPr>
        <p:sp>
          <p:nvSpPr>
            <p:cNvPr id="6" name="TextBox 5">
              <a:extLst>
                <a:ext uri="{FF2B5EF4-FFF2-40B4-BE49-F238E27FC236}">
                  <a16:creationId xmlns:a16="http://schemas.microsoft.com/office/drawing/2014/main" id="{A83313EE-CA6A-DD42-960D-B0C8A7249407}"/>
                </a:ext>
              </a:extLst>
            </p:cNvPr>
            <p:cNvSpPr txBox="1"/>
            <p:nvPr/>
          </p:nvSpPr>
          <p:spPr>
            <a:xfrm>
              <a:off x="-92703" y="4079599"/>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Background</a:t>
              </a:r>
            </a:p>
          </p:txBody>
        </p:sp>
        <p:sp>
          <p:nvSpPr>
            <p:cNvPr id="7" name="TextBox 6">
              <a:extLst>
                <a:ext uri="{FF2B5EF4-FFF2-40B4-BE49-F238E27FC236}">
                  <a16:creationId xmlns:a16="http://schemas.microsoft.com/office/drawing/2014/main" id="{50091904-416F-3547-9C8E-0AF409393B41}"/>
                </a:ext>
              </a:extLst>
            </p:cNvPr>
            <p:cNvSpPr txBox="1"/>
            <p:nvPr/>
          </p:nvSpPr>
          <p:spPr>
            <a:xfrm>
              <a:off x="3575531" y="4086942"/>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Analysis</a:t>
              </a:r>
            </a:p>
          </p:txBody>
        </p:sp>
        <p:sp>
          <p:nvSpPr>
            <p:cNvPr id="8" name="TextBox 7">
              <a:extLst>
                <a:ext uri="{FF2B5EF4-FFF2-40B4-BE49-F238E27FC236}">
                  <a16:creationId xmlns:a16="http://schemas.microsoft.com/office/drawing/2014/main" id="{30A0A08A-2BC8-174C-8190-EE3957891D6E}"/>
                </a:ext>
              </a:extLst>
            </p:cNvPr>
            <p:cNvSpPr txBox="1"/>
            <p:nvPr/>
          </p:nvSpPr>
          <p:spPr>
            <a:xfrm>
              <a:off x="5703691"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Prediction</a:t>
              </a:r>
            </a:p>
          </p:txBody>
        </p:sp>
        <p:sp>
          <p:nvSpPr>
            <p:cNvPr id="9" name="TextBox 8">
              <a:extLst>
                <a:ext uri="{FF2B5EF4-FFF2-40B4-BE49-F238E27FC236}">
                  <a16:creationId xmlns:a16="http://schemas.microsoft.com/office/drawing/2014/main" id="{ABE2F6B2-0EC1-8544-8C91-E229CBC5206C}"/>
                </a:ext>
              </a:extLst>
            </p:cNvPr>
            <p:cNvSpPr txBox="1"/>
            <p:nvPr/>
          </p:nvSpPr>
          <p:spPr>
            <a:xfrm>
              <a:off x="10553840"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Conclusion</a:t>
              </a:r>
            </a:p>
          </p:txBody>
        </p:sp>
        <p:sp>
          <p:nvSpPr>
            <p:cNvPr id="10" name="TextBox 9">
              <a:extLst>
                <a:ext uri="{FF2B5EF4-FFF2-40B4-BE49-F238E27FC236}">
                  <a16:creationId xmlns:a16="http://schemas.microsoft.com/office/drawing/2014/main" id="{0CE6E672-4531-CA48-8078-E5559C9B76E6}"/>
                </a:ext>
              </a:extLst>
            </p:cNvPr>
            <p:cNvSpPr txBox="1"/>
            <p:nvPr/>
          </p:nvSpPr>
          <p:spPr>
            <a:xfrm>
              <a:off x="7903784" y="4079596"/>
              <a:ext cx="1725047" cy="307777"/>
            </a:xfrm>
            <a:prstGeom prst="rect">
              <a:avLst/>
            </a:prstGeom>
            <a:noFill/>
          </p:spPr>
          <p:txBody>
            <a:bodyPr wrap="square" rtlCol="0">
              <a:spAutoFit/>
            </a:bodyPr>
            <a:lstStyle/>
            <a:p>
              <a:pPr algn="ctr"/>
              <a:r>
                <a:rPr lang="en-US" sz="1400" b="1" dirty="0">
                  <a:latin typeface="Poppins" pitchFamily="2" charset="77"/>
                  <a:cs typeface="Poppins" pitchFamily="2" charset="77"/>
                </a:rPr>
                <a:t>Outcome</a:t>
              </a:r>
            </a:p>
          </p:txBody>
        </p:sp>
      </p:grpSp>
      <p:cxnSp>
        <p:nvCxnSpPr>
          <p:cNvPr id="11" name="Straight Connector 28">
            <a:extLst>
              <a:ext uri="{FF2B5EF4-FFF2-40B4-BE49-F238E27FC236}">
                <a16:creationId xmlns:a16="http://schemas.microsoft.com/office/drawing/2014/main" id="{2E037BA1-BB46-9F44-B6AF-0036489E7489}"/>
              </a:ext>
            </a:extLst>
          </p:cNvPr>
          <p:cNvCxnSpPr>
            <a:cxnSpLocks/>
          </p:cNvCxnSpPr>
          <p:nvPr/>
        </p:nvCxnSpPr>
        <p:spPr>
          <a:xfrm>
            <a:off x="0" y="6819318"/>
            <a:ext cx="12192000" cy="0"/>
          </a:xfrm>
          <a:prstGeom prst="line">
            <a:avLst/>
          </a:prstGeom>
          <a:ln w="76200">
            <a:gradFill>
              <a:gsLst>
                <a:gs pos="0">
                  <a:srgbClr val="09307C"/>
                </a:gs>
                <a:gs pos="100000">
                  <a:srgbClr val="15D2FD"/>
                </a:gs>
              </a:gsLst>
              <a:lin ang="0" scaled="0"/>
            </a:gra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7B3D69A-B384-0946-A439-A9F6411A2B96}"/>
              </a:ext>
            </a:extLst>
          </p:cNvPr>
          <p:cNvGrpSpPr/>
          <p:nvPr/>
        </p:nvGrpSpPr>
        <p:grpSpPr>
          <a:xfrm>
            <a:off x="2264925" y="6594318"/>
            <a:ext cx="450000" cy="450000"/>
            <a:chOff x="5731115" y="5732286"/>
            <a:chExt cx="450000" cy="450000"/>
          </a:xfrm>
        </p:grpSpPr>
        <p:sp>
          <p:nvSpPr>
            <p:cNvPr id="13" name="Oval 12">
              <a:extLst>
                <a:ext uri="{FF2B5EF4-FFF2-40B4-BE49-F238E27FC236}">
                  <a16:creationId xmlns:a16="http://schemas.microsoft.com/office/drawing/2014/main" id="{D684FCBA-C175-6741-8BAB-CD2BF9D4D6FF}"/>
                </a:ext>
              </a:extLst>
            </p:cNvPr>
            <p:cNvSpPr>
              <a:spLocks noChangeAspect="1"/>
            </p:cNvSpPr>
            <p:nvPr/>
          </p:nvSpPr>
          <p:spPr>
            <a:xfrm>
              <a:off x="5731115" y="5732286"/>
              <a:ext cx="450000" cy="450000"/>
            </a:xfrm>
            <a:prstGeom prst="ellipse">
              <a:avLst/>
            </a:prstGeom>
            <a:solidFill>
              <a:srgbClr val="395A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9EF1BA9-A6B2-D24F-B53C-F72E50FD26BC}"/>
                </a:ext>
              </a:extLst>
            </p:cNvPr>
            <p:cNvSpPr>
              <a:spLocks noChangeAspect="1"/>
            </p:cNvSpPr>
            <p:nvPr/>
          </p:nvSpPr>
          <p:spPr>
            <a:xfrm>
              <a:off x="5803115" y="5804286"/>
              <a:ext cx="306000" cy="306000"/>
            </a:xfrm>
            <a:prstGeom prst="ellipse">
              <a:avLst/>
            </a:prstGeom>
            <a:solidFill>
              <a:srgbClr val="395A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FB25A6CA-57FC-4042-BA8B-57D913587311}"/>
                </a:ext>
              </a:extLst>
            </p:cNvPr>
            <p:cNvSpPr>
              <a:spLocks noChangeAspect="1"/>
            </p:cNvSpPr>
            <p:nvPr/>
          </p:nvSpPr>
          <p:spPr>
            <a:xfrm>
              <a:off x="5866115" y="5867286"/>
              <a:ext cx="180000" cy="180000"/>
            </a:xfrm>
            <a:prstGeom prst="ellipse">
              <a:avLst/>
            </a:prstGeom>
            <a:solidFill>
              <a:srgbClr val="395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2" name="Picture 21">
            <a:extLst>
              <a:ext uri="{FF2B5EF4-FFF2-40B4-BE49-F238E27FC236}">
                <a16:creationId xmlns:a16="http://schemas.microsoft.com/office/drawing/2014/main" id="{C8BD1C9B-5F79-0B47-9BBC-FE78FB9CCC6B}"/>
              </a:ext>
            </a:extLst>
          </p:cNvPr>
          <p:cNvPicPr>
            <a:picLocks noChangeAspect="1"/>
          </p:cNvPicPr>
          <p:nvPr/>
        </p:nvPicPr>
        <p:blipFill rotWithShape="1">
          <a:blip r:embed="rId2"/>
          <a:srcRect t="9350"/>
          <a:stretch/>
        </p:blipFill>
        <p:spPr>
          <a:xfrm>
            <a:off x="423106" y="1971066"/>
            <a:ext cx="5813682" cy="4258308"/>
          </a:xfrm>
          <a:prstGeom prst="rect">
            <a:avLst/>
          </a:prstGeom>
        </p:spPr>
      </p:pic>
      <p:pic>
        <p:nvPicPr>
          <p:cNvPr id="23" name="Picture 22">
            <a:extLst>
              <a:ext uri="{FF2B5EF4-FFF2-40B4-BE49-F238E27FC236}">
                <a16:creationId xmlns:a16="http://schemas.microsoft.com/office/drawing/2014/main" id="{5926C9E2-D996-9440-BD43-F465B9EFEF0B}"/>
              </a:ext>
            </a:extLst>
          </p:cNvPr>
          <p:cNvPicPr>
            <a:picLocks noChangeAspect="1"/>
          </p:cNvPicPr>
          <p:nvPr/>
        </p:nvPicPr>
        <p:blipFill rotWithShape="1">
          <a:blip r:embed="rId3"/>
          <a:srcRect l="2447"/>
          <a:stretch/>
        </p:blipFill>
        <p:spPr>
          <a:xfrm>
            <a:off x="5948713" y="1874843"/>
            <a:ext cx="5820181" cy="4581528"/>
          </a:xfrm>
          <a:prstGeom prst="rect">
            <a:avLst/>
          </a:prstGeom>
        </p:spPr>
      </p:pic>
      <p:sp>
        <p:nvSpPr>
          <p:cNvPr id="24" name="TextBox 23">
            <a:extLst>
              <a:ext uri="{FF2B5EF4-FFF2-40B4-BE49-F238E27FC236}">
                <a16:creationId xmlns:a16="http://schemas.microsoft.com/office/drawing/2014/main" id="{8CD5DC37-3EF6-4C4C-8264-0F8F7751DC93}"/>
              </a:ext>
            </a:extLst>
          </p:cNvPr>
          <p:cNvSpPr txBox="1"/>
          <p:nvPr/>
        </p:nvSpPr>
        <p:spPr>
          <a:xfrm>
            <a:off x="6227152" y="1632626"/>
            <a:ext cx="5517344" cy="276999"/>
          </a:xfrm>
          <a:prstGeom prst="rect">
            <a:avLst/>
          </a:prstGeom>
          <a:noFill/>
        </p:spPr>
        <p:txBody>
          <a:bodyPr wrap="none" rtlCol="0">
            <a:spAutoFit/>
          </a:bodyPr>
          <a:lstStyle/>
          <a:p>
            <a:r>
              <a:rPr lang="en-SG" sz="1200" dirty="0">
                <a:solidFill>
                  <a:srgbClr val="2672E7"/>
                </a:solidFill>
                <a:latin typeface="Gotham Book" panose="02000604040000020004" pitchFamily="2" charset="0"/>
              </a:rPr>
              <a:t>Breakdown of Countries' Happiness Scores in 2018 (First and Last 20)</a:t>
            </a:r>
            <a:endParaRPr lang="en-US" sz="1200" dirty="0">
              <a:solidFill>
                <a:srgbClr val="2672E7"/>
              </a:solidFill>
              <a:latin typeface="Gotham Book" panose="02000604040000020004" pitchFamily="2" charset="0"/>
            </a:endParaRPr>
          </a:p>
        </p:txBody>
      </p:sp>
      <p:sp>
        <p:nvSpPr>
          <p:cNvPr id="25" name="TextBox 24">
            <a:extLst>
              <a:ext uri="{FF2B5EF4-FFF2-40B4-BE49-F238E27FC236}">
                <a16:creationId xmlns:a16="http://schemas.microsoft.com/office/drawing/2014/main" id="{5819BE50-A8CC-B04D-A3C9-AAA6233E8EDC}"/>
              </a:ext>
            </a:extLst>
          </p:cNvPr>
          <p:cNvSpPr txBox="1"/>
          <p:nvPr/>
        </p:nvSpPr>
        <p:spPr>
          <a:xfrm>
            <a:off x="1125978" y="1648017"/>
            <a:ext cx="4407938" cy="276999"/>
          </a:xfrm>
          <a:prstGeom prst="rect">
            <a:avLst/>
          </a:prstGeom>
          <a:noFill/>
        </p:spPr>
        <p:txBody>
          <a:bodyPr wrap="none" rtlCol="0">
            <a:spAutoFit/>
          </a:bodyPr>
          <a:lstStyle/>
          <a:p>
            <a:r>
              <a:rPr lang="en-SG" sz="1200" dirty="0">
                <a:solidFill>
                  <a:srgbClr val="2672E7"/>
                </a:solidFill>
                <a:latin typeface="Gotham Book" panose="02000604040000020004" pitchFamily="2" charset="0"/>
              </a:rPr>
              <a:t>Countries' Happiness Scores in 2018 (First and Last 20)</a:t>
            </a:r>
            <a:endParaRPr lang="en-US" sz="1200" dirty="0">
              <a:solidFill>
                <a:srgbClr val="2672E7"/>
              </a:solidFill>
              <a:latin typeface="Gotham Book" panose="02000604040000020004" pitchFamily="2" charset="0"/>
            </a:endParaRPr>
          </a:p>
        </p:txBody>
      </p:sp>
    </p:spTree>
    <p:extLst>
      <p:ext uri="{BB962C8B-B14F-4D97-AF65-F5344CB8AC3E}">
        <p14:creationId xmlns:p14="http://schemas.microsoft.com/office/powerpoint/2010/main" val="3489746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F65FDFB-6AD5-0145-AF65-D8406C4A3F15}"/>
              </a:ext>
            </a:extLst>
          </p:cNvPr>
          <p:cNvGrpSpPr/>
          <p:nvPr/>
        </p:nvGrpSpPr>
        <p:grpSpPr>
          <a:xfrm>
            <a:off x="423106" y="652783"/>
            <a:ext cx="4514766" cy="969416"/>
            <a:chOff x="3913414" y="652783"/>
            <a:chExt cx="3684814" cy="969416"/>
          </a:xfrm>
        </p:grpSpPr>
        <p:sp>
          <p:nvSpPr>
            <p:cNvPr id="3" name="TextBox 2">
              <a:extLst>
                <a:ext uri="{FF2B5EF4-FFF2-40B4-BE49-F238E27FC236}">
                  <a16:creationId xmlns:a16="http://schemas.microsoft.com/office/drawing/2014/main" id="{2A541424-BBB4-EA49-84E4-2052668AEC83}"/>
                </a:ext>
              </a:extLst>
            </p:cNvPr>
            <p:cNvSpPr txBox="1"/>
            <p:nvPr/>
          </p:nvSpPr>
          <p:spPr>
            <a:xfrm>
              <a:off x="3913414" y="652783"/>
              <a:ext cx="3684814" cy="892552"/>
            </a:xfrm>
            <a:prstGeom prst="rect">
              <a:avLst/>
            </a:prstGeom>
            <a:noFill/>
          </p:spPr>
          <p:txBody>
            <a:bodyPr wrap="square" lIns="0" tIns="0" rIns="0" bIns="0" rtlCol="0">
              <a:spAutoFit/>
            </a:bodyPr>
            <a:lstStyle/>
            <a:p>
              <a:r>
                <a:rPr lang="en-US" spc="200" dirty="0">
                  <a:solidFill>
                    <a:srgbClr val="2672E7"/>
                  </a:solidFill>
                  <a:latin typeface="Gotham Book" panose="02000604040000020004" pitchFamily="2" charset="0"/>
                  <a:ea typeface="Titillium" charset="0"/>
                  <a:cs typeface="Poppins" pitchFamily="2" charset="77"/>
                </a:rPr>
                <a:t>Now, let’s take a look at our…</a:t>
              </a:r>
              <a:endParaRPr lang="en-US" dirty="0">
                <a:solidFill>
                  <a:srgbClr val="2672E7"/>
                </a:solidFill>
                <a:latin typeface="Gotham Book" panose="02000604040000020004" pitchFamily="2" charset="0"/>
                <a:cs typeface="Poppins" pitchFamily="2" charset="77"/>
              </a:endParaRPr>
            </a:p>
            <a:p>
              <a:r>
                <a:rPr lang="en-US" sz="4000" b="1" dirty="0">
                  <a:solidFill>
                    <a:srgbClr val="073372"/>
                  </a:solidFill>
                  <a:latin typeface="Gotham Bold" panose="02000604040000020004" pitchFamily="2" charset="0"/>
                  <a:cs typeface="Poppins" pitchFamily="2" charset="77"/>
                </a:rPr>
                <a:t>Visualization</a:t>
              </a:r>
            </a:p>
          </p:txBody>
        </p:sp>
        <p:cxnSp>
          <p:nvCxnSpPr>
            <p:cNvPr id="4" name="Straight Connector 3">
              <a:extLst>
                <a:ext uri="{FF2B5EF4-FFF2-40B4-BE49-F238E27FC236}">
                  <a16:creationId xmlns:a16="http://schemas.microsoft.com/office/drawing/2014/main" id="{ED1D51D3-7641-2242-B96E-25600945D13A}"/>
                </a:ext>
              </a:extLst>
            </p:cNvPr>
            <p:cNvCxnSpPr/>
            <p:nvPr/>
          </p:nvCxnSpPr>
          <p:spPr>
            <a:xfrm>
              <a:off x="3933327" y="1622199"/>
              <a:ext cx="691243" cy="0"/>
            </a:xfrm>
            <a:prstGeom prst="line">
              <a:avLst/>
            </a:prstGeom>
            <a:ln w="25400">
              <a:gradFill>
                <a:gsLst>
                  <a:gs pos="0">
                    <a:srgbClr val="09307C"/>
                  </a:gs>
                  <a:gs pos="99000">
                    <a:srgbClr val="15D2FD"/>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823DC271-5FA7-2B4C-A5B9-E4727E6B8922}"/>
              </a:ext>
            </a:extLst>
          </p:cNvPr>
          <p:cNvGrpSpPr/>
          <p:nvPr/>
        </p:nvGrpSpPr>
        <p:grpSpPr>
          <a:xfrm>
            <a:off x="-76415" y="6521025"/>
            <a:ext cx="11992596" cy="315123"/>
            <a:chOff x="-92703" y="4079596"/>
            <a:chExt cx="11992596" cy="315123"/>
          </a:xfrm>
        </p:grpSpPr>
        <p:sp>
          <p:nvSpPr>
            <p:cNvPr id="6" name="TextBox 5">
              <a:extLst>
                <a:ext uri="{FF2B5EF4-FFF2-40B4-BE49-F238E27FC236}">
                  <a16:creationId xmlns:a16="http://schemas.microsoft.com/office/drawing/2014/main" id="{A83313EE-CA6A-DD42-960D-B0C8A7249407}"/>
                </a:ext>
              </a:extLst>
            </p:cNvPr>
            <p:cNvSpPr txBox="1"/>
            <p:nvPr/>
          </p:nvSpPr>
          <p:spPr>
            <a:xfrm>
              <a:off x="-92703" y="4079599"/>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Background</a:t>
              </a:r>
            </a:p>
          </p:txBody>
        </p:sp>
        <p:sp>
          <p:nvSpPr>
            <p:cNvPr id="7" name="TextBox 6">
              <a:extLst>
                <a:ext uri="{FF2B5EF4-FFF2-40B4-BE49-F238E27FC236}">
                  <a16:creationId xmlns:a16="http://schemas.microsoft.com/office/drawing/2014/main" id="{50091904-416F-3547-9C8E-0AF409393B41}"/>
                </a:ext>
              </a:extLst>
            </p:cNvPr>
            <p:cNvSpPr txBox="1"/>
            <p:nvPr/>
          </p:nvSpPr>
          <p:spPr>
            <a:xfrm>
              <a:off x="3575531" y="4086942"/>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Analysis</a:t>
              </a:r>
            </a:p>
          </p:txBody>
        </p:sp>
        <p:sp>
          <p:nvSpPr>
            <p:cNvPr id="8" name="TextBox 7">
              <a:extLst>
                <a:ext uri="{FF2B5EF4-FFF2-40B4-BE49-F238E27FC236}">
                  <a16:creationId xmlns:a16="http://schemas.microsoft.com/office/drawing/2014/main" id="{30A0A08A-2BC8-174C-8190-EE3957891D6E}"/>
                </a:ext>
              </a:extLst>
            </p:cNvPr>
            <p:cNvSpPr txBox="1"/>
            <p:nvPr/>
          </p:nvSpPr>
          <p:spPr>
            <a:xfrm>
              <a:off x="5703691"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Prediction</a:t>
              </a:r>
            </a:p>
          </p:txBody>
        </p:sp>
        <p:sp>
          <p:nvSpPr>
            <p:cNvPr id="9" name="TextBox 8">
              <a:extLst>
                <a:ext uri="{FF2B5EF4-FFF2-40B4-BE49-F238E27FC236}">
                  <a16:creationId xmlns:a16="http://schemas.microsoft.com/office/drawing/2014/main" id="{ABE2F6B2-0EC1-8544-8C91-E229CBC5206C}"/>
                </a:ext>
              </a:extLst>
            </p:cNvPr>
            <p:cNvSpPr txBox="1"/>
            <p:nvPr/>
          </p:nvSpPr>
          <p:spPr>
            <a:xfrm>
              <a:off x="10553840"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Conclusion</a:t>
              </a:r>
            </a:p>
          </p:txBody>
        </p:sp>
        <p:sp>
          <p:nvSpPr>
            <p:cNvPr id="10" name="TextBox 9">
              <a:extLst>
                <a:ext uri="{FF2B5EF4-FFF2-40B4-BE49-F238E27FC236}">
                  <a16:creationId xmlns:a16="http://schemas.microsoft.com/office/drawing/2014/main" id="{0CE6E672-4531-CA48-8078-E5559C9B76E6}"/>
                </a:ext>
              </a:extLst>
            </p:cNvPr>
            <p:cNvSpPr txBox="1"/>
            <p:nvPr/>
          </p:nvSpPr>
          <p:spPr>
            <a:xfrm>
              <a:off x="7903784" y="4079596"/>
              <a:ext cx="1725047" cy="307777"/>
            </a:xfrm>
            <a:prstGeom prst="rect">
              <a:avLst/>
            </a:prstGeom>
            <a:noFill/>
          </p:spPr>
          <p:txBody>
            <a:bodyPr wrap="square" rtlCol="0">
              <a:spAutoFit/>
            </a:bodyPr>
            <a:lstStyle/>
            <a:p>
              <a:pPr algn="ctr"/>
              <a:r>
                <a:rPr lang="en-US" sz="1400" b="1" dirty="0">
                  <a:latin typeface="Poppins" pitchFamily="2" charset="77"/>
                  <a:cs typeface="Poppins" pitchFamily="2" charset="77"/>
                </a:rPr>
                <a:t>Outcome</a:t>
              </a:r>
            </a:p>
          </p:txBody>
        </p:sp>
      </p:grpSp>
      <p:cxnSp>
        <p:nvCxnSpPr>
          <p:cNvPr id="11" name="Straight Connector 28">
            <a:extLst>
              <a:ext uri="{FF2B5EF4-FFF2-40B4-BE49-F238E27FC236}">
                <a16:creationId xmlns:a16="http://schemas.microsoft.com/office/drawing/2014/main" id="{2E037BA1-BB46-9F44-B6AF-0036489E7489}"/>
              </a:ext>
            </a:extLst>
          </p:cNvPr>
          <p:cNvCxnSpPr>
            <a:cxnSpLocks/>
          </p:cNvCxnSpPr>
          <p:nvPr/>
        </p:nvCxnSpPr>
        <p:spPr>
          <a:xfrm>
            <a:off x="0" y="6819318"/>
            <a:ext cx="12192000" cy="0"/>
          </a:xfrm>
          <a:prstGeom prst="line">
            <a:avLst/>
          </a:prstGeom>
          <a:ln w="76200">
            <a:gradFill>
              <a:gsLst>
                <a:gs pos="0">
                  <a:srgbClr val="09307C"/>
                </a:gs>
                <a:gs pos="100000">
                  <a:srgbClr val="15D2FD"/>
                </a:gs>
              </a:gsLst>
              <a:lin ang="0" scaled="0"/>
            </a:gra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7B3D69A-B384-0946-A439-A9F6411A2B96}"/>
              </a:ext>
            </a:extLst>
          </p:cNvPr>
          <p:cNvGrpSpPr/>
          <p:nvPr/>
        </p:nvGrpSpPr>
        <p:grpSpPr>
          <a:xfrm>
            <a:off x="2264925" y="6594318"/>
            <a:ext cx="450000" cy="450000"/>
            <a:chOff x="5731115" y="5732286"/>
            <a:chExt cx="450000" cy="450000"/>
          </a:xfrm>
        </p:grpSpPr>
        <p:sp>
          <p:nvSpPr>
            <p:cNvPr id="13" name="Oval 12">
              <a:extLst>
                <a:ext uri="{FF2B5EF4-FFF2-40B4-BE49-F238E27FC236}">
                  <a16:creationId xmlns:a16="http://schemas.microsoft.com/office/drawing/2014/main" id="{D684FCBA-C175-6741-8BAB-CD2BF9D4D6FF}"/>
                </a:ext>
              </a:extLst>
            </p:cNvPr>
            <p:cNvSpPr>
              <a:spLocks noChangeAspect="1"/>
            </p:cNvSpPr>
            <p:nvPr/>
          </p:nvSpPr>
          <p:spPr>
            <a:xfrm>
              <a:off x="5731115" y="5732286"/>
              <a:ext cx="450000" cy="450000"/>
            </a:xfrm>
            <a:prstGeom prst="ellipse">
              <a:avLst/>
            </a:prstGeom>
            <a:solidFill>
              <a:srgbClr val="395A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9EF1BA9-A6B2-D24F-B53C-F72E50FD26BC}"/>
                </a:ext>
              </a:extLst>
            </p:cNvPr>
            <p:cNvSpPr>
              <a:spLocks noChangeAspect="1"/>
            </p:cNvSpPr>
            <p:nvPr/>
          </p:nvSpPr>
          <p:spPr>
            <a:xfrm>
              <a:off x="5803115" y="5804286"/>
              <a:ext cx="306000" cy="306000"/>
            </a:xfrm>
            <a:prstGeom prst="ellipse">
              <a:avLst/>
            </a:prstGeom>
            <a:solidFill>
              <a:srgbClr val="395A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FB25A6CA-57FC-4042-BA8B-57D913587311}"/>
                </a:ext>
              </a:extLst>
            </p:cNvPr>
            <p:cNvSpPr>
              <a:spLocks noChangeAspect="1"/>
            </p:cNvSpPr>
            <p:nvPr/>
          </p:nvSpPr>
          <p:spPr>
            <a:xfrm>
              <a:off x="5866115" y="5867286"/>
              <a:ext cx="180000" cy="180000"/>
            </a:xfrm>
            <a:prstGeom prst="ellipse">
              <a:avLst/>
            </a:prstGeom>
            <a:solidFill>
              <a:srgbClr val="395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8" name="Picture 17" descr="A picture containing text, map&#10;&#10;Description automatically generated">
            <a:extLst>
              <a:ext uri="{FF2B5EF4-FFF2-40B4-BE49-F238E27FC236}">
                <a16:creationId xmlns:a16="http://schemas.microsoft.com/office/drawing/2014/main" id="{1A96E0F6-AD05-C948-9E67-B06449C9934E}"/>
              </a:ext>
            </a:extLst>
          </p:cNvPr>
          <p:cNvPicPr>
            <a:picLocks noChangeAspect="1"/>
          </p:cNvPicPr>
          <p:nvPr/>
        </p:nvPicPr>
        <p:blipFill rotWithShape="1">
          <a:blip r:embed="rId2"/>
          <a:srcRect t="19063" b="14020"/>
          <a:stretch/>
        </p:blipFill>
        <p:spPr>
          <a:xfrm>
            <a:off x="870972" y="1910190"/>
            <a:ext cx="4704327" cy="2023718"/>
          </a:xfrm>
          <a:prstGeom prst="rect">
            <a:avLst/>
          </a:prstGeom>
        </p:spPr>
      </p:pic>
      <p:pic>
        <p:nvPicPr>
          <p:cNvPr id="20" name="Picture 19" descr="A picture containing text&#10;&#10;Description automatically generated">
            <a:extLst>
              <a:ext uri="{FF2B5EF4-FFF2-40B4-BE49-F238E27FC236}">
                <a16:creationId xmlns:a16="http://schemas.microsoft.com/office/drawing/2014/main" id="{28AD85F3-C62E-1746-BEC7-6C4791CECE1C}"/>
              </a:ext>
            </a:extLst>
          </p:cNvPr>
          <p:cNvPicPr>
            <a:picLocks noChangeAspect="1"/>
          </p:cNvPicPr>
          <p:nvPr/>
        </p:nvPicPr>
        <p:blipFill rotWithShape="1">
          <a:blip r:embed="rId3"/>
          <a:srcRect t="19947" b="13721"/>
          <a:stretch/>
        </p:blipFill>
        <p:spPr>
          <a:xfrm>
            <a:off x="6180760" y="1904004"/>
            <a:ext cx="4868240" cy="2075878"/>
          </a:xfrm>
          <a:prstGeom prst="rect">
            <a:avLst/>
          </a:prstGeom>
        </p:spPr>
      </p:pic>
      <p:pic>
        <p:nvPicPr>
          <p:cNvPr id="21" name="Picture 20">
            <a:extLst>
              <a:ext uri="{FF2B5EF4-FFF2-40B4-BE49-F238E27FC236}">
                <a16:creationId xmlns:a16="http://schemas.microsoft.com/office/drawing/2014/main" id="{E292E56F-443E-5442-9295-DF8F26404510}"/>
              </a:ext>
            </a:extLst>
          </p:cNvPr>
          <p:cNvPicPr>
            <a:picLocks noChangeAspect="1"/>
          </p:cNvPicPr>
          <p:nvPr/>
        </p:nvPicPr>
        <p:blipFill rotWithShape="1">
          <a:blip r:embed="rId4"/>
          <a:srcRect t="13830" b="6061"/>
          <a:stretch/>
        </p:blipFill>
        <p:spPr>
          <a:xfrm>
            <a:off x="447503" y="4143474"/>
            <a:ext cx="5595077" cy="2152552"/>
          </a:xfrm>
          <a:prstGeom prst="rect">
            <a:avLst/>
          </a:prstGeom>
        </p:spPr>
      </p:pic>
      <p:pic>
        <p:nvPicPr>
          <p:cNvPr id="22" name="Picture 21">
            <a:extLst>
              <a:ext uri="{FF2B5EF4-FFF2-40B4-BE49-F238E27FC236}">
                <a16:creationId xmlns:a16="http://schemas.microsoft.com/office/drawing/2014/main" id="{B8B21D7E-258B-B345-B15C-16E06A68D5E3}"/>
              </a:ext>
            </a:extLst>
          </p:cNvPr>
          <p:cNvPicPr>
            <a:picLocks noChangeAspect="1"/>
          </p:cNvPicPr>
          <p:nvPr/>
        </p:nvPicPr>
        <p:blipFill rotWithShape="1">
          <a:blip r:embed="rId5"/>
          <a:srcRect t="16629" b="6246"/>
          <a:stretch/>
        </p:blipFill>
        <p:spPr>
          <a:xfrm>
            <a:off x="6096000" y="4204491"/>
            <a:ext cx="5881682" cy="2226531"/>
          </a:xfrm>
          <a:prstGeom prst="rect">
            <a:avLst/>
          </a:prstGeom>
        </p:spPr>
      </p:pic>
      <p:sp>
        <p:nvSpPr>
          <p:cNvPr id="23" name="TextBox 22">
            <a:extLst>
              <a:ext uri="{FF2B5EF4-FFF2-40B4-BE49-F238E27FC236}">
                <a16:creationId xmlns:a16="http://schemas.microsoft.com/office/drawing/2014/main" id="{4F64B99F-0E50-A445-935E-71832CBC0975}"/>
              </a:ext>
            </a:extLst>
          </p:cNvPr>
          <p:cNvSpPr txBox="1"/>
          <p:nvPr/>
        </p:nvSpPr>
        <p:spPr>
          <a:xfrm>
            <a:off x="6042581" y="1679395"/>
            <a:ext cx="5110694" cy="261610"/>
          </a:xfrm>
          <a:prstGeom prst="rect">
            <a:avLst/>
          </a:prstGeom>
          <a:noFill/>
        </p:spPr>
        <p:txBody>
          <a:bodyPr wrap="none" rtlCol="0">
            <a:spAutoFit/>
          </a:bodyPr>
          <a:lstStyle/>
          <a:p>
            <a:r>
              <a:rPr lang="en-SG" sz="1100" dirty="0">
                <a:solidFill>
                  <a:srgbClr val="2672E7"/>
                </a:solidFill>
                <a:latin typeface="Gotham Book" panose="02000604040000020004" pitchFamily="2" charset="0"/>
              </a:rPr>
              <a:t>Last 20 Happiness Score (Life Ladder) Breakdown into 6 Determinants</a:t>
            </a:r>
            <a:endParaRPr lang="en-US" sz="1100" dirty="0">
              <a:solidFill>
                <a:srgbClr val="2672E7"/>
              </a:solidFill>
              <a:latin typeface="Gotham Book" panose="02000604040000020004" pitchFamily="2" charset="0"/>
            </a:endParaRPr>
          </a:p>
        </p:txBody>
      </p:sp>
      <p:sp>
        <p:nvSpPr>
          <p:cNvPr id="29" name="TextBox 28">
            <a:extLst>
              <a:ext uri="{FF2B5EF4-FFF2-40B4-BE49-F238E27FC236}">
                <a16:creationId xmlns:a16="http://schemas.microsoft.com/office/drawing/2014/main" id="{7AF5A2B4-FF1A-794A-A77E-F7C90C64EE49}"/>
              </a:ext>
            </a:extLst>
          </p:cNvPr>
          <p:cNvSpPr txBox="1"/>
          <p:nvPr/>
        </p:nvSpPr>
        <p:spPr>
          <a:xfrm>
            <a:off x="686205" y="1679395"/>
            <a:ext cx="5171609" cy="261610"/>
          </a:xfrm>
          <a:prstGeom prst="rect">
            <a:avLst/>
          </a:prstGeom>
          <a:noFill/>
        </p:spPr>
        <p:txBody>
          <a:bodyPr wrap="none" rtlCol="0">
            <a:spAutoFit/>
          </a:bodyPr>
          <a:lstStyle/>
          <a:p>
            <a:r>
              <a:rPr lang="en-SG" sz="1100" dirty="0">
                <a:solidFill>
                  <a:srgbClr val="2672E7"/>
                </a:solidFill>
                <a:latin typeface="Gotham Book" panose="02000604040000020004" pitchFamily="2" charset="0"/>
              </a:rPr>
              <a:t>First 20 Happiness Score (Life Ladder) Breakdown into 6 Determinants</a:t>
            </a:r>
            <a:endParaRPr lang="en-US" sz="1100" dirty="0">
              <a:solidFill>
                <a:srgbClr val="2672E7"/>
              </a:solidFill>
              <a:latin typeface="Gotham Book" panose="02000604040000020004" pitchFamily="2" charset="0"/>
            </a:endParaRPr>
          </a:p>
        </p:txBody>
      </p:sp>
      <p:sp>
        <p:nvSpPr>
          <p:cNvPr id="30" name="TextBox 29">
            <a:extLst>
              <a:ext uri="{FF2B5EF4-FFF2-40B4-BE49-F238E27FC236}">
                <a16:creationId xmlns:a16="http://schemas.microsoft.com/office/drawing/2014/main" id="{84CAD1A7-A1CA-9541-AAA3-3080BD584DBC}"/>
              </a:ext>
            </a:extLst>
          </p:cNvPr>
          <p:cNvSpPr txBox="1"/>
          <p:nvPr/>
        </p:nvSpPr>
        <p:spPr>
          <a:xfrm>
            <a:off x="418521" y="3915603"/>
            <a:ext cx="5609228" cy="261610"/>
          </a:xfrm>
          <a:prstGeom prst="rect">
            <a:avLst/>
          </a:prstGeom>
          <a:noFill/>
        </p:spPr>
        <p:txBody>
          <a:bodyPr wrap="none" rtlCol="0">
            <a:spAutoFit/>
          </a:bodyPr>
          <a:lstStyle/>
          <a:p>
            <a:r>
              <a:rPr lang="en-SG" sz="1100" dirty="0">
                <a:solidFill>
                  <a:srgbClr val="2672E7"/>
                </a:solidFill>
                <a:latin typeface="Gotham Book" panose="02000604040000020004" pitchFamily="2" charset="0"/>
              </a:rPr>
              <a:t>136 Countries' Happiness Score (Life Ladder) Breakdown into 6 Determinants</a:t>
            </a:r>
            <a:endParaRPr lang="en-US" sz="1100" dirty="0">
              <a:solidFill>
                <a:srgbClr val="2672E7"/>
              </a:solidFill>
              <a:latin typeface="Gotham Book" panose="02000604040000020004" pitchFamily="2" charset="0"/>
            </a:endParaRPr>
          </a:p>
        </p:txBody>
      </p:sp>
      <p:sp>
        <p:nvSpPr>
          <p:cNvPr id="31" name="TextBox 30">
            <a:extLst>
              <a:ext uri="{FF2B5EF4-FFF2-40B4-BE49-F238E27FC236}">
                <a16:creationId xmlns:a16="http://schemas.microsoft.com/office/drawing/2014/main" id="{7E53F0DE-4878-DA45-9451-4A49E6E6609E}"/>
              </a:ext>
            </a:extLst>
          </p:cNvPr>
          <p:cNvSpPr txBox="1"/>
          <p:nvPr/>
        </p:nvSpPr>
        <p:spPr>
          <a:xfrm>
            <a:off x="6448902" y="3915603"/>
            <a:ext cx="4652236" cy="261610"/>
          </a:xfrm>
          <a:prstGeom prst="rect">
            <a:avLst/>
          </a:prstGeom>
          <a:noFill/>
        </p:spPr>
        <p:txBody>
          <a:bodyPr wrap="none" rtlCol="0">
            <a:spAutoFit/>
          </a:bodyPr>
          <a:lstStyle/>
          <a:p>
            <a:r>
              <a:rPr lang="en-SG" sz="1100" dirty="0">
                <a:solidFill>
                  <a:srgbClr val="2672E7"/>
                </a:solidFill>
                <a:latin typeface="Gotham Book" panose="02000604040000020004" pitchFamily="2" charset="0"/>
              </a:rPr>
              <a:t>Comparing Happiest, Unhappiest, and Most Generous Countries</a:t>
            </a:r>
            <a:endParaRPr lang="en-US" sz="1100" dirty="0">
              <a:solidFill>
                <a:srgbClr val="2672E7"/>
              </a:solidFill>
              <a:latin typeface="Gotham Book" panose="02000604040000020004" pitchFamily="2" charset="0"/>
            </a:endParaRPr>
          </a:p>
        </p:txBody>
      </p:sp>
    </p:spTree>
    <p:extLst>
      <p:ext uri="{BB962C8B-B14F-4D97-AF65-F5344CB8AC3E}">
        <p14:creationId xmlns:p14="http://schemas.microsoft.com/office/powerpoint/2010/main" val="683227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F65FDFB-6AD5-0145-AF65-D8406C4A3F15}"/>
              </a:ext>
            </a:extLst>
          </p:cNvPr>
          <p:cNvGrpSpPr/>
          <p:nvPr/>
        </p:nvGrpSpPr>
        <p:grpSpPr>
          <a:xfrm>
            <a:off x="423106" y="652783"/>
            <a:ext cx="4514766" cy="969416"/>
            <a:chOff x="3913414" y="652783"/>
            <a:chExt cx="3684814" cy="969416"/>
          </a:xfrm>
        </p:grpSpPr>
        <p:sp>
          <p:nvSpPr>
            <p:cNvPr id="3" name="TextBox 2">
              <a:extLst>
                <a:ext uri="{FF2B5EF4-FFF2-40B4-BE49-F238E27FC236}">
                  <a16:creationId xmlns:a16="http://schemas.microsoft.com/office/drawing/2014/main" id="{2A541424-BBB4-EA49-84E4-2052668AEC83}"/>
                </a:ext>
              </a:extLst>
            </p:cNvPr>
            <p:cNvSpPr txBox="1"/>
            <p:nvPr/>
          </p:nvSpPr>
          <p:spPr>
            <a:xfrm>
              <a:off x="3913414" y="652783"/>
              <a:ext cx="3684814" cy="892552"/>
            </a:xfrm>
            <a:prstGeom prst="rect">
              <a:avLst/>
            </a:prstGeom>
            <a:noFill/>
          </p:spPr>
          <p:txBody>
            <a:bodyPr wrap="square" lIns="0" tIns="0" rIns="0" bIns="0" rtlCol="0">
              <a:spAutoFit/>
            </a:bodyPr>
            <a:lstStyle/>
            <a:p>
              <a:r>
                <a:rPr lang="en-US" spc="200" dirty="0">
                  <a:solidFill>
                    <a:srgbClr val="2672E7"/>
                  </a:solidFill>
                  <a:latin typeface="Gotham Book" panose="02000604040000020004" pitchFamily="2" charset="0"/>
                  <a:ea typeface="Titillium" charset="0"/>
                  <a:cs typeface="Poppins" pitchFamily="2" charset="77"/>
                </a:rPr>
                <a:t>Now, let’s take a look at our…</a:t>
              </a:r>
              <a:endParaRPr lang="en-US" dirty="0">
                <a:solidFill>
                  <a:srgbClr val="2672E7"/>
                </a:solidFill>
                <a:latin typeface="Gotham Book" panose="02000604040000020004" pitchFamily="2" charset="0"/>
                <a:cs typeface="Poppins" pitchFamily="2" charset="77"/>
              </a:endParaRPr>
            </a:p>
            <a:p>
              <a:r>
                <a:rPr lang="en-US" sz="4000" b="1" dirty="0">
                  <a:solidFill>
                    <a:srgbClr val="073372"/>
                  </a:solidFill>
                  <a:latin typeface="Gotham Bold" panose="02000604040000020004" pitchFamily="2" charset="0"/>
                  <a:cs typeface="Poppins" pitchFamily="2" charset="77"/>
                </a:rPr>
                <a:t>Visualization</a:t>
              </a:r>
            </a:p>
          </p:txBody>
        </p:sp>
        <p:cxnSp>
          <p:nvCxnSpPr>
            <p:cNvPr id="4" name="Straight Connector 3">
              <a:extLst>
                <a:ext uri="{FF2B5EF4-FFF2-40B4-BE49-F238E27FC236}">
                  <a16:creationId xmlns:a16="http://schemas.microsoft.com/office/drawing/2014/main" id="{ED1D51D3-7641-2242-B96E-25600945D13A}"/>
                </a:ext>
              </a:extLst>
            </p:cNvPr>
            <p:cNvCxnSpPr/>
            <p:nvPr/>
          </p:nvCxnSpPr>
          <p:spPr>
            <a:xfrm>
              <a:off x="3933327" y="1622199"/>
              <a:ext cx="691243" cy="0"/>
            </a:xfrm>
            <a:prstGeom prst="line">
              <a:avLst/>
            </a:prstGeom>
            <a:ln w="25400">
              <a:gradFill>
                <a:gsLst>
                  <a:gs pos="0">
                    <a:srgbClr val="09307C"/>
                  </a:gs>
                  <a:gs pos="99000">
                    <a:srgbClr val="15D2FD"/>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823DC271-5FA7-2B4C-A5B9-E4727E6B8922}"/>
              </a:ext>
            </a:extLst>
          </p:cNvPr>
          <p:cNvGrpSpPr/>
          <p:nvPr/>
        </p:nvGrpSpPr>
        <p:grpSpPr>
          <a:xfrm>
            <a:off x="-76415" y="6521025"/>
            <a:ext cx="11992596" cy="315123"/>
            <a:chOff x="-92703" y="4079596"/>
            <a:chExt cx="11992596" cy="315123"/>
          </a:xfrm>
        </p:grpSpPr>
        <p:sp>
          <p:nvSpPr>
            <p:cNvPr id="6" name="TextBox 5">
              <a:extLst>
                <a:ext uri="{FF2B5EF4-FFF2-40B4-BE49-F238E27FC236}">
                  <a16:creationId xmlns:a16="http://schemas.microsoft.com/office/drawing/2014/main" id="{A83313EE-CA6A-DD42-960D-B0C8A7249407}"/>
                </a:ext>
              </a:extLst>
            </p:cNvPr>
            <p:cNvSpPr txBox="1"/>
            <p:nvPr/>
          </p:nvSpPr>
          <p:spPr>
            <a:xfrm>
              <a:off x="-92703" y="4079599"/>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Background</a:t>
              </a:r>
            </a:p>
          </p:txBody>
        </p:sp>
        <p:sp>
          <p:nvSpPr>
            <p:cNvPr id="7" name="TextBox 6">
              <a:extLst>
                <a:ext uri="{FF2B5EF4-FFF2-40B4-BE49-F238E27FC236}">
                  <a16:creationId xmlns:a16="http://schemas.microsoft.com/office/drawing/2014/main" id="{50091904-416F-3547-9C8E-0AF409393B41}"/>
                </a:ext>
              </a:extLst>
            </p:cNvPr>
            <p:cNvSpPr txBox="1"/>
            <p:nvPr/>
          </p:nvSpPr>
          <p:spPr>
            <a:xfrm>
              <a:off x="3575531" y="4086942"/>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Analysis</a:t>
              </a:r>
            </a:p>
          </p:txBody>
        </p:sp>
        <p:sp>
          <p:nvSpPr>
            <p:cNvPr id="8" name="TextBox 7">
              <a:extLst>
                <a:ext uri="{FF2B5EF4-FFF2-40B4-BE49-F238E27FC236}">
                  <a16:creationId xmlns:a16="http://schemas.microsoft.com/office/drawing/2014/main" id="{30A0A08A-2BC8-174C-8190-EE3957891D6E}"/>
                </a:ext>
              </a:extLst>
            </p:cNvPr>
            <p:cNvSpPr txBox="1"/>
            <p:nvPr/>
          </p:nvSpPr>
          <p:spPr>
            <a:xfrm>
              <a:off x="5703691"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Prediction</a:t>
              </a:r>
            </a:p>
          </p:txBody>
        </p:sp>
        <p:sp>
          <p:nvSpPr>
            <p:cNvPr id="9" name="TextBox 8">
              <a:extLst>
                <a:ext uri="{FF2B5EF4-FFF2-40B4-BE49-F238E27FC236}">
                  <a16:creationId xmlns:a16="http://schemas.microsoft.com/office/drawing/2014/main" id="{ABE2F6B2-0EC1-8544-8C91-E229CBC5206C}"/>
                </a:ext>
              </a:extLst>
            </p:cNvPr>
            <p:cNvSpPr txBox="1"/>
            <p:nvPr/>
          </p:nvSpPr>
          <p:spPr>
            <a:xfrm>
              <a:off x="10553840"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Conclusion</a:t>
              </a:r>
            </a:p>
          </p:txBody>
        </p:sp>
        <p:sp>
          <p:nvSpPr>
            <p:cNvPr id="10" name="TextBox 9">
              <a:extLst>
                <a:ext uri="{FF2B5EF4-FFF2-40B4-BE49-F238E27FC236}">
                  <a16:creationId xmlns:a16="http://schemas.microsoft.com/office/drawing/2014/main" id="{0CE6E672-4531-CA48-8078-E5559C9B76E6}"/>
                </a:ext>
              </a:extLst>
            </p:cNvPr>
            <p:cNvSpPr txBox="1"/>
            <p:nvPr/>
          </p:nvSpPr>
          <p:spPr>
            <a:xfrm>
              <a:off x="7903784" y="4079596"/>
              <a:ext cx="1725047" cy="307777"/>
            </a:xfrm>
            <a:prstGeom prst="rect">
              <a:avLst/>
            </a:prstGeom>
            <a:noFill/>
          </p:spPr>
          <p:txBody>
            <a:bodyPr wrap="square" rtlCol="0">
              <a:spAutoFit/>
            </a:bodyPr>
            <a:lstStyle/>
            <a:p>
              <a:pPr algn="ctr"/>
              <a:r>
                <a:rPr lang="en-US" sz="1400" b="1" dirty="0">
                  <a:latin typeface="Poppins" pitchFamily="2" charset="77"/>
                  <a:cs typeface="Poppins" pitchFamily="2" charset="77"/>
                </a:rPr>
                <a:t>Outcome</a:t>
              </a:r>
            </a:p>
          </p:txBody>
        </p:sp>
      </p:grpSp>
      <p:cxnSp>
        <p:nvCxnSpPr>
          <p:cNvPr id="11" name="Straight Connector 28">
            <a:extLst>
              <a:ext uri="{FF2B5EF4-FFF2-40B4-BE49-F238E27FC236}">
                <a16:creationId xmlns:a16="http://schemas.microsoft.com/office/drawing/2014/main" id="{2E037BA1-BB46-9F44-B6AF-0036489E7489}"/>
              </a:ext>
            </a:extLst>
          </p:cNvPr>
          <p:cNvCxnSpPr>
            <a:cxnSpLocks/>
          </p:cNvCxnSpPr>
          <p:nvPr/>
        </p:nvCxnSpPr>
        <p:spPr>
          <a:xfrm>
            <a:off x="0" y="6819318"/>
            <a:ext cx="12192000" cy="0"/>
          </a:xfrm>
          <a:prstGeom prst="line">
            <a:avLst/>
          </a:prstGeom>
          <a:ln w="76200">
            <a:gradFill>
              <a:gsLst>
                <a:gs pos="0">
                  <a:srgbClr val="09307C"/>
                </a:gs>
                <a:gs pos="100000">
                  <a:srgbClr val="15D2FD"/>
                </a:gs>
              </a:gsLst>
              <a:lin ang="0" scaled="0"/>
            </a:gra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7B3D69A-B384-0946-A439-A9F6411A2B96}"/>
              </a:ext>
            </a:extLst>
          </p:cNvPr>
          <p:cNvGrpSpPr/>
          <p:nvPr/>
        </p:nvGrpSpPr>
        <p:grpSpPr>
          <a:xfrm>
            <a:off x="2264925" y="6594318"/>
            <a:ext cx="450000" cy="450000"/>
            <a:chOff x="5731115" y="5732286"/>
            <a:chExt cx="450000" cy="450000"/>
          </a:xfrm>
        </p:grpSpPr>
        <p:sp>
          <p:nvSpPr>
            <p:cNvPr id="13" name="Oval 12">
              <a:extLst>
                <a:ext uri="{FF2B5EF4-FFF2-40B4-BE49-F238E27FC236}">
                  <a16:creationId xmlns:a16="http://schemas.microsoft.com/office/drawing/2014/main" id="{D684FCBA-C175-6741-8BAB-CD2BF9D4D6FF}"/>
                </a:ext>
              </a:extLst>
            </p:cNvPr>
            <p:cNvSpPr>
              <a:spLocks noChangeAspect="1"/>
            </p:cNvSpPr>
            <p:nvPr/>
          </p:nvSpPr>
          <p:spPr>
            <a:xfrm>
              <a:off x="5731115" y="5732286"/>
              <a:ext cx="450000" cy="450000"/>
            </a:xfrm>
            <a:prstGeom prst="ellipse">
              <a:avLst/>
            </a:prstGeom>
            <a:solidFill>
              <a:srgbClr val="395A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9EF1BA9-A6B2-D24F-B53C-F72E50FD26BC}"/>
                </a:ext>
              </a:extLst>
            </p:cNvPr>
            <p:cNvSpPr>
              <a:spLocks noChangeAspect="1"/>
            </p:cNvSpPr>
            <p:nvPr/>
          </p:nvSpPr>
          <p:spPr>
            <a:xfrm>
              <a:off x="5803115" y="5804286"/>
              <a:ext cx="306000" cy="306000"/>
            </a:xfrm>
            <a:prstGeom prst="ellipse">
              <a:avLst/>
            </a:prstGeom>
            <a:solidFill>
              <a:srgbClr val="395A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FB25A6CA-57FC-4042-BA8B-57D913587311}"/>
                </a:ext>
              </a:extLst>
            </p:cNvPr>
            <p:cNvSpPr>
              <a:spLocks noChangeAspect="1"/>
            </p:cNvSpPr>
            <p:nvPr/>
          </p:nvSpPr>
          <p:spPr>
            <a:xfrm>
              <a:off x="5866115" y="5867286"/>
              <a:ext cx="180000" cy="180000"/>
            </a:xfrm>
            <a:prstGeom prst="ellipse">
              <a:avLst/>
            </a:prstGeom>
            <a:solidFill>
              <a:srgbClr val="395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7" name="Picture 16" descr="A picture containing screenshot&#10;&#10;Description automatically generated">
            <a:extLst>
              <a:ext uri="{FF2B5EF4-FFF2-40B4-BE49-F238E27FC236}">
                <a16:creationId xmlns:a16="http://schemas.microsoft.com/office/drawing/2014/main" id="{7103949B-D2A4-7F41-B2EF-7AB216A6FCB7}"/>
              </a:ext>
            </a:extLst>
          </p:cNvPr>
          <p:cNvPicPr>
            <a:picLocks noChangeAspect="1"/>
          </p:cNvPicPr>
          <p:nvPr/>
        </p:nvPicPr>
        <p:blipFill>
          <a:blip r:embed="rId2"/>
          <a:stretch>
            <a:fillRect/>
          </a:stretch>
        </p:blipFill>
        <p:spPr>
          <a:xfrm>
            <a:off x="3328254" y="1520018"/>
            <a:ext cx="5535492" cy="4984178"/>
          </a:xfrm>
          <a:prstGeom prst="rect">
            <a:avLst/>
          </a:prstGeom>
        </p:spPr>
      </p:pic>
    </p:spTree>
    <p:extLst>
      <p:ext uri="{BB962C8B-B14F-4D97-AF65-F5344CB8AC3E}">
        <p14:creationId xmlns:p14="http://schemas.microsoft.com/office/powerpoint/2010/main" val="2955342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F65FDFB-6AD5-0145-AF65-D8406C4A3F15}"/>
              </a:ext>
            </a:extLst>
          </p:cNvPr>
          <p:cNvGrpSpPr/>
          <p:nvPr/>
        </p:nvGrpSpPr>
        <p:grpSpPr>
          <a:xfrm>
            <a:off x="423106" y="652783"/>
            <a:ext cx="4514766" cy="969416"/>
            <a:chOff x="3913414" y="652783"/>
            <a:chExt cx="3684814" cy="969416"/>
          </a:xfrm>
        </p:grpSpPr>
        <p:sp>
          <p:nvSpPr>
            <p:cNvPr id="3" name="TextBox 2">
              <a:extLst>
                <a:ext uri="{FF2B5EF4-FFF2-40B4-BE49-F238E27FC236}">
                  <a16:creationId xmlns:a16="http://schemas.microsoft.com/office/drawing/2014/main" id="{2A541424-BBB4-EA49-84E4-2052668AEC83}"/>
                </a:ext>
              </a:extLst>
            </p:cNvPr>
            <p:cNvSpPr txBox="1"/>
            <p:nvPr/>
          </p:nvSpPr>
          <p:spPr>
            <a:xfrm>
              <a:off x="3913414" y="652783"/>
              <a:ext cx="3684814" cy="892552"/>
            </a:xfrm>
            <a:prstGeom prst="rect">
              <a:avLst/>
            </a:prstGeom>
            <a:noFill/>
          </p:spPr>
          <p:txBody>
            <a:bodyPr wrap="square" lIns="0" tIns="0" rIns="0" bIns="0" rtlCol="0">
              <a:spAutoFit/>
            </a:bodyPr>
            <a:lstStyle/>
            <a:p>
              <a:r>
                <a:rPr lang="en-US" spc="200" dirty="0">
                  <a:solidFill>
                    <a:srgbClr val="2672E7"/>
                  </a:solidFill>
                  <a:latin typeface="Gotham Book" panose="02000604040000020004" pitchFamily="2" charset="0"/>
                  <a:ea typeface="Titillium" charset="0"/>
                  <a:cs typeface="Poppins" pitchFamily="2" charset="77"/>
                </a:rPr>
                <a:t>Now, let’s take a look at our…</a:t>
              </a:r>
              <a:endParaRPr lang="en-US" dirty="0">
                <a:solidFill>
                  <a:srgbClr val="2672E7"/>
                </a:solidFill>
                <a:latin typeface="Gotham Book" panose="02000604040000020004" pitchFamily="2" charset="0"/>
                <a:cs typeface="Poppins" pitchFamily="2" charset="77"/>
              </a:endParaRPr>
            </a:p>
            <a:p>
              <a:r>
                <a:rPr lang="en-US" sz="4000" b="1" dirty="0">
                  <a:solidFill>
                    <a:srgbClr val="073372"/>
                  </a:solidFill>
                  <a:latin typeface="Gotham Bold" panose="02000604040000020004" pitchFamily="2" charset="0"/>
                  <a:cs typeface="Poppins" pitchFamily="2" charset="77"/>
                </a:rPr>
                <a:t>Visualization</a:t>
              </a:r>
            </a:p>
          </p:txBody>
        </p:sp>
        <p:cxnSp>
          <p:nvCxnSpPr>
            <p:cNvPr id="4" name="Straight Connector 3">
              <a:extLst>
                <a:ext uri="{FF2B5EF4-FFF2-40B4-BE49-F238E27FC236}">
                  <a16:creationId xmlns:a16="http://schemas.microsoft.com/office/drawing/2014/main" id="{ED1D51D3-7641-2242-B96E-25600945D13A}"/>
                </a:ext>
              </a:extLst>
            </p:cNvPr>
            <p:cNvCxnSpPr/>
            <p:nvPr/>
          </p:nvCxnSpPr>
          <p:spPr>
            <a:xfrm>
              <a:off x="3933327" y="1622199"/>
              <a:ext cx="691243" cy="0"/>
            </a:xfrm>
            <a:prstGeom prst="line">
              <a:avLst/>
            </a:prstGeom>
            <a:ln w="25400">
              <a:gradFill>
                <a:gsLst>
                  <a:gs pos="0">
                    <a:srgbClr val="09307C"/>
                  </a:gs>
                  <a:gs pos="99000">
                    <a:srgbClr val="15D2FD"/>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823DC271-5FA7-2B4C-A5B9-E4727E6B8922}"/>
              </a:ext>
            </a:extLst>
          </p:cNvPr>
          <p:cNvGrpSpPr/>
          <p:nvPr/>
        </p:nvGrpSpPr>
        <p:grpSpPr>
          <a:xfrm>
            <a:off x="-76415" y="6521025"/>
            <a:ext cx="11992596" cy="315123"/>
            <a:chOff x="-92703" y="4079596"/>
            <a:chExt cx="11992596" cy="315123"/>
          </a:xfrm>
        </p:grpSpPr>
        <p:sp>
          <p:nvSpPr>
            <p:cNvPr id="6" name="TextBox 5">
              <a:extLst>
                <a:ext uri="{FF2B5EF4-FFF2-40B4-BE49-F238E27FC236}">
                  <a16:creationId xmlns:a16="http://schemas.microsoft.com/office/drawing/2014/main" id="{A83313EE-CA6A-DD42-960D-B0C8A7249407}"/>
                </a:ext>
              </a:extLst>
            </p:cNvPr>
            <p:cNvSpPr txBox="1"/>
            <p:nvPr/>
          </p:nvSpPr>
          <p:spPr>
            <a:xfrm>
              <a:off x="-92703" y="4079599"/>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Background</a:t>
              </a:r>
            </a:p>
          </p:txBody>
        </p:sp>
        <p:sp>
          <p:nvSpPr>
            <p:cNvPr id="7" name="TextBox 6">
              <a:extLst>
                <a:ext uri="{FF2B5EF4-FFF2-40B4-BE49-F238E27FC236}">
                  <a16:creationId xmlns:a16="http://schemas.microsoft.com/office/drawing/2014/main" id="{50091904-416F-3547-9C8E-0AF409393B41}"/>
                </a:ext>
              </a:extLst>
            </p:cNvPr>
            <p:cNvSpPr txBox="1"/>
            <p:nvPr/>
          </p:nvSpPr>
          <p:spPr>
            <a:xfrm>
              <a:off x="3575531" y="4086942"/>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Analysis</a:t>
              </a:r>
            </a:p>
          </p:txBody>
        </p:sp>
        <p:sp>
          <p:nvSpPr>
            <p:cNvPr id="8" name="TextBox 7">
              <a:extLst>
                <a:ext uri="{FF2B5EF4-FFF2-40B4-BE49-F238E27FC236}">
                  <a16:creationId xmlns:a16="http://schemas.microsoft.com/office/drawing/2014/main" id="{30A0A08A-2BC8-174C-8190-EE3957891D6E}"/>
                </a:ext>
              </a:extLst>
            </p:cNvPr>
            <p:cNvSpPr txBox="1"/>
            <p:nvPr/>
          </p:nvSpPr>
          <p:spPr>
            <a:xfrm>
              <a:off x="5703691"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Prediction</a:t>
              </a:r>
            </a:p>
          </p:txBody>
        </p:sp>
        <p:sp>
          <p:nvSpPr>
            <p:cNvPr id="9" name="TextBox 8">
              <a:extLst>
                <a:ext uri="{FF2B5EF4-FFF2-40B4-BE49-F238E27FC236}">
                  <a16:creationId xmlns:a16="http://schemas.microsoft.com/office/drawing/2014/main" id="{ABE2F6B2-0EC1-8544-8C91-E229CBC5206C}"/>
                </a:ext>
              </a:extLst>
            </p:cNvPr>
            <p:cNvSpPr txBox="1"/>
            <p:nvPr/>
          </p:nvSpPr>
          <p:spPr>
            <a:xfrm>
              <a:off x="10553840"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Conclusion</a:t>
              </a:r>
            </a:p>
          </p:txBody>
        </p:sp>
        <p:sp>
          <p:nvSpPr>
            <p:cNvPr id="10" name="TextBox 9">
              <a:extLst>
                <a:ext uri="{FF2B5EF4-FFF2-40B4-BE49-F238E27FC236}">
                  <a16:creationId xmlns:a16="http://schemas.microsoft.com/office/drawing/2014/main" id="{0CE6E672-4531-CA48-8078-E5559C9B76E6}"/>
                </a:ext>
              </a:extLst>
            </p:cNvPr>
            <p:cNvSpPr txBox="1"/>
            <p:nvPr/>
          </p:nvSpPr>
          <p:spPr>
            <a:xfrm>
              <a:off x="7903784" y="4079596"/>
              <a:ext cx="1725047" cy="307777"/>
            </a:xfrm>
            <a:prstGeom prst="rect">
              <a:avLst/>
            </a:prstGeom>
            <a:noFill/>
          </p:spPr>
          <p:txBody>
            <a:bodyPr wrap="square" rtlCol="0">
              <a:spAutoFit/>
            </a:bodyPr>
            <a:lstStyle/>
            <a:p>
              <a:pPr algn="ctr"/>
              <a:r>
                <a:rPr lang="en-US" sz="1400" b="1" dirty="0">
                  <a:latin typeface="Poppins" pitchFamily="2" charset="77"/>
                  <a:cs typeface="Poppins" pitchFamily="2" charset="77"/>
                </a:rPr>
                <a:t>Outcome</a:t>
              </a:r>
            </a:p>
          </p:txBody>
        </p:sp>
      </p:grpSp>
      <p:cxnSp>
        <p:nvCxnSpPr>
          <p:cNvPr id="11" name="Straight Connector 28">
            <a:extLst>
              <a:ext uri="{FF2B5EF4-FFF2-40B4-BE49-F238E27FC236}">
                <a16:creationId xmlns:a16="http://schemas.microsoft.com/office/drawing/2014/main" id="{2E037BA1-BB46-9F44-B6AF-0036489E7489}"/>
              </a:ext>
            </a:extLst>
          </p:cNvPr>
          <p:cNvCxnSpPr>
            <a:cxnSpLocks/>
          </p:cNvCxnSpPr>
          <p:nvPr/>
        </p:nvCxnSpPr>
        <p:spPr>
          <a:xfrm>
            <a:off x="0" y="6819318"/>
            <a:ext cx="12192000" cy="0"/>
          </a:xfrm>
          <a:prstGeom prst="line">
            <a:avLst/>
          </a:prstGeom>
          <a:ln w="76200">
            <a:gradFill>
              <a:gsLst>
                <a:gs pos="0">
                  <a:srgbClr val="09307C"/>
                </a:gs>
                <a:gs pos="100000">
                  <a:srgbClr val="15D2FD"/>
                </a:gs>
              </a:gsLst>
              <a:lin ang="0" scaled="0"/>
            </a:gra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7B3D69A-B384-0946-A439-A9F6411A2B96}"/>
              </a:ext>
            </a:extLst>
          </p:cNvPr>
          <p:cNvGrpSpPr/>
          <p:nvPr/>
        </p:nvGrpSpPr>
        <p:grpSpPr>
          <a:xfrm>
            <a:off x="2264925" y="6594318"/>
            <a:ext cx="450000" cy="450000"/>
            <a:chOff x="5731115" y="5732286"/>
            <a:chExt cx="450000" cy="450000"/>
          </a:xfrm>
        </p:grpSpPr>
        <p:sp>
          <p:nvSpPr>
            <p:cNvPr id="13" name="Oval 12">
              <a:extLst>
                <a:ext uri="{FF2B5EF4-FFF2-40B4-BE49-F238E27FC236}">
                  <a16:creationId xmlns:a16="http://schemas.microsoft.com/office/drawing/2014/main" id="{D684FCBA-C175-6741-8BAB-CD2BF9D4D6FF}"/>
                </a:ext>
              </a:extLst>
            </p:cNvPr>
            <p:cNvSpPr>
              <a:spLocks noChangeAspect="1"/>
            </p:cNvSpPr>
            <p:nvPr/>
          </p:nvSpPr>
          <p:spPr>
            <a:xfrm>
              <a:off x="5731115" y="5732286"/>
              <a:ext cx="450000" cy="450000"/>
            </a:xfrm>
            <a:prstGeom prst="ellipse">
              <a:avLst/>
            </a:prstGeom>
            <a:solidFill>
              <a:srgbClr val="395A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9EF1BA9-A6B2-D24F-B53C-F72E50FD26BC}"/>
                </a:ext>
              </a:extLst>
            </p:cNvPr>
            <p:cNvSpPr>
              <a:spLocks noChangeAspect="1"/>
            </p:cNvSpPr>
            <p:nvPr/>
          </p:nvSpPr>
          <p:spPr>
            <a:xfrm>
              <a:off x="5803115" y="5804286"/>
              <a:ext cx="306000" cy="306000"/>
            </a:xfrm>
            <a:prstGeom prst="ellipse">
              <a:avLst/>
            </a:prstGeom>
            <a:solidFill>
              <a:srgbClr val="395A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FB25A6CA-57FC-4042-BA8B-57D913587311}"/>
                </a:ext>
              </a:extLst>
            </p:cNvPr>
            <p:cNvSpPr>
              <a:spLocks noChangeAspect="1"/>
            </p:cNvSpPr>
            <p:nvPr/>
          </p:nvSpPr>
          <p:spPr>
            <a:xfrm>
              <a:off x="5866115" y="5867286"/>
              <a:ext cx="180000" cy="180000"/>
            </a:xfrm>
            <a:prstGeom prst="ellipse">
              <a:avLst/>
            </a:prstGeom>
            <a:solidFill>
              <a:srgbClr val="395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6" name="Picture 15">
            <a:extLst>
              <a:ext uri="{FF2B5EF4-FFF2-40B4-BE49-F238E27FC236}">
                <a16:creationId xmlns:a16="http://schemas.microsoft.com/office/drawing/2014/main" id="{96CCF8C3-5948-5A45-80F9-BE64D63D3752}"/>
              </a:ext>
            </a:extLst>
          </p:cNvPr>
          <p:cNvPicPr>
            <a:picLocks noChangeAspect="1"/>
          </p:cNvPicPr>
          <p:nvPr/>
        </p:nvPicPr>
        <p:blipFill>
          <a:blip r:embed="rId2"/>
          <a:stretch>
            <a:fillRect/>
          </a:stretch>
        </p:blipFill>
        <p:spPr>
          <a:xfrm>
            <a:off x="423106" y="2120874"/>
            <a:ext cx="3255445" cy="1646540"/>
          </a:xfrm>
          <a:prstGeom prst="rect">
            <a:avLst/>
          </a:prstGeom>
        </p:spPr>
      </p:pic>
      <p:pic>
        <p:nvPicPr>
          <p:cNvPr id="18" name="Picture 17">
            <a:extLst>
              <a:ext uri="{FF2B5EF4-FFF2-40B4-BE49-F238E27FC236}">
                <a16:creationId xmlns:a16="http://schemas.microsoft.com/office/drawing/2014/main" id="{B2B9B7FD-3635-8640-8875-BD83A11BF375}"/>
              </a:ext>
            </a:extLst>
          </p:cNvPr>
          <p:cNvPicPr>
            <a:picLocks noChangeAspect="1"/>
          </p:cNvPicPr>
          <p:nvPr/>
        </p:nvPicPr>
        <p:blipFill>
          <a:blip r:embed="rId3"/>
          <a:stretch>
            <a:fillRect/>
          </a:stretch>
        </p:blipFill>
        <p:spPr>
          <a:xfrm>
            <a:off x="4406391" y="2120874"/>
            <a:ext cx="3455208" cy="1765324"/>
          </a:xfrm>
          <a:prstGeom prst="rect">
            <a:avLst/>
          </a:prstGeom>
        </p:spPr>
      </p:pic>
      <p:pic>
        <p:nvPicPr>
          <p:cNvPr id="19" name="Picture 18">
            <a:extLst>
              <a:ext uri="{FF2B5EF4-FFF2-40B4-BE49-F238E27FC236}">
                <a16:creationId xmlns:a16="http://schemas.microsoft.com/office/drawing/2014/main" id="{2AD6682B-2BAE-354D-B549-045653071A2B}"/>
              </a:ext>
            </a:extLst>
          </p:cNvPr>
          <p:cNvPicPr>
            <a:picLocks noChangeAspect="1"/>
          </p:cNvPicPr>
          <p:nvPr/>
        </p:nvPicPr>
        <p:blipFill>
          <a:blip r:embed="rId4"/>
          <a:stretch>
            <a:fillRect/>
          </a:stretch>
        </p:blipFill>
        <p:spPr>
          <a:xfrm>
            <a:off x="8417758" y="2120874"/>
            <a:ext cx="3351135" cy="1646511"/>
          </a:xfrm>
          <a:prstGeom prst="rect">
            <a:avLst/>
          </a:prstGeom>
        </p:spPr>
      </p:pic>
      <p:pic>
        <p:nvPicPr>
          <p:cNvPr id="21" name="Picture 20">
            <a:extLst>
              <a:ext uri="{FF2B5EF4-FFF2-40B4-BE49-F238E27FC236}">
                <a16:creationId xmlns:a16="http://schemas.microsoft.com/office/drawing/2014/main" id="{BCECCA85-8E49-C94F-9B32-4471F68E24F6}"/>
              </a:ext>
            </a:extLst>
          </p:cNvPr>
          <p:cNvPicPr>
            <a:picLocks noChangeAspect="1"/>
          </p:cNvPicPr>
          <p:nvPr/>
        </p:nvPicPr>
        <p:blipFill>
          <a:blip r:embed="rId5"/>
          <a:stretch>
            <a:fillRect/>
          </a:stretch>
        </p:blipFill>
        <p:spPr>
          <a:xfrm>
            <a:off x="423106" y="3857414"/>
            <a:ext cx="3861673" cy="1855391"/>
          </a:xfrm>
          <a:prstGeom prst="rect">
            <a:avLst/>
          </a:prstGeom>
        </p:spPr>
      </p:pic>
      <p:pic>
        <p:nvPicPr>
          <p:cNvPr id="22" name="Picture 21">
            <a:extLst>
              <a:ext uri="{FF2B5EF4-FFF2-40B4-BE49-F238E27FC236}">
                <a16:creationId xmlns:a16="http://schemas.microsoft.com/office/drawing/2014/main" id="{B1EEF6EA-8F7D-4E45-85AA-01DC1EC82B66}"/>
              </a:ext>
            </a:extLst>
          </p:cNvPr>
          <p:cNvPicPr>
            <a:picLocks noChangeAspect="1"/>
          </p:cNvPicPr>
          <p:nvPr/>
        </p:nvPicPr>
        <p:blipFill>
          <a:blip r:embed="rId6"/>
          <a:stretch>
            <a:fillRect/>
          </a:stretch>
        </p:blipFill>
        <p:spPr>
          <a:xfrm>
            <a:off x="4406391" y="3767385"/>
            <a:ext cx="3804621" cy="1855374"/>
          </a:xfrm>
          <a:prstGeom prst="rect">
            <a:avLst/>
          </a:prstGeom>
        </p:spPr>
      </p:pic>
      <p:pic>
        <p:nvPicPr>
          <p:cNvPr id="23" name="Picture 22">
            <a:extLst>
              <a:ext uri="{FF2B5EF4-FFF2-40B4-BE49-F238E27FC236}">
                <a16:creationId xmlns:a16="http://schemas.microsoft.com/office/drawing/2014/main" id="{EF80E260-027F-DF4B-8838-3332021F9DE3}"/>
              </a:ext>
            </a:extLst>
          </p:cNvPr>
          <p:cNvPicPr>
            <a:picLocks noChangeAspect="1"/>
          </p:cNvPicPr>
          <p:nvPr/>
        </p:nvPicPr>
        <p:blipFill>
          <a:blip r:embed="rId7"/>
          <a:stretch>
            <a:fillRect/>
          </a:stretch>
        </p:blipFill>
        <p:spPr>
          <a:xfrm>
            <a:off x="8417758" y="3835409"/>
            <a:ext cx="3386967" cy="1646511"/>
          </a:xfrm>
          <a:prstGeom prst="rect">
            <a:avLst/>
          </a:prstGeom>
        </p:spPr>
      </p:pic>
      <p:pic>
        <p:nvPicPr>
          <p:cNvPr id="25" name="Picture 24">
            <a:extLst>
              <a:ext uri="{FF2B5EF4-FFF2-40B4-BE49-F238E27FC236}">
                <a16:creationId xmlns:a16="http://schemas.microsoft.com/office/drawing/2014/main" id="{C6775613-AE32-BF42-AF65-89E46690D5DF}"/>
              </a:ext>
            </a:extLst>
          </p:cNvPr>
          <p:cNvPicPr>
            <a:picLocks noChangeAspect="1"/>
          </p:cNvPicPr>
          <p:nvPr/>
        </p:nvPicPr>
        <p:blipFill>
          <a:blip r:embed="rId8"/>
          <a:stretch>
            <a:fillRect/>
          </a:stretch>
        </p:blipFill>
        <p:spPr>
          <a:xfrm>
            <a:off x="10015905" y="38681"/>
            <a:ext cx="2176095" cy="1713990"/>
          </a:xfrm>
          <a:prstGeom prst="rect">
            <a:avLst/>
          </a:prstGeom>
        </p:spPr>
      </p:pic>
      <p:sp>
        <p:nvSpPr>
          <p:cNvPr id="26" name="TextBox 25">
            <a:extLst>
              <a:ext uri="{FF2B5EF4-FFF2-40B4-BE49-F238E27FC236}">
                <a16:creationId xmlns:a16="http://schemas.microsoft.com/office/drawing/2014/main" id="{D2CC9785-510E-9948-A80D-8AD110E2C2A3}"/>
              </a:ext>
            </a:extLst>
          </p:cNvPr>
          <p:cNvSpPr txBox="1"/>
          <p:nvPr/>
        </p:nvSpPr>
        <p:spPr>
          <a:xfrm>
            <a:off x="1770101" y="1896536"/>
            <a:ext cx="813043" cy="307777"/>
          </a:xfrm>
          <a:prstGeom prst="rect">
            <a:avLst/>
          </a:prstGeom>
          <a:noFill/>
        </p:spPr>
        <p:txBody>
          <a:bodyPr wrap="none" rtlCol="0">
            <a:spAutoFit/>
          </a:bodyPr>
          <a:lstStyle/>
          <a:p>
            <a:r>
              <a:rPr lang="en-US" sz="1400" spc="300" dirty="0">
                <a:solidFill>
                  <a:srgbClr val="2672E7"/>
                </a:solidFill>
                <a:latin typeface="Gotham Book" panose="02000604040000020004" pitchFamily="2" charset="0"/>
              </a:rPr>
              <a:t>2005</a:t>
            </a:r>
          </a:p>
        </p:txBody>
      </p:sp>
      <p:sp>
        <p:nvSpPr>
          <p:cNvPr id="27" name="TextBox 26">
            <a:extLst>
              <a:ext uri="{FF2B5EF4-FFF2-40B4-BE49-F238E27FC236}">
                <a16:creationId xmlns:a16="http://schemas.microsoft.com/office/drawing/2014/main" id="{C92C8C4E-49DC-4C43-943C-545622C72CD8}"/>
              </a:ext>
            </a:extLst>
          </p:cNvPr>
          <p:cNvSpPr txBox="1"/>
          <p:nvPr/>
        </p:nvSpPr>
        <p:spPr>
          <a:xfrm>
            <a:off x="5891527" y="1891691"/>
            <a:ext cx="817853" cy="307777"/>
          </a:xfrm>
          <a:prstGeom prst="rect">
            <a:avLst/>
          </a:prstGeom>
          <a:noFill/>
        </p:spPr>
        <p:txBody>
          <a:bodyPr wrap="none" rtlCol="0">
            <a:spAutoFit/>
          </a:bodyPr>
          <a:lstStyle/>
          <a:p>
            <a:r>
              <a:rPr lang="en-US" sz="1400" spc="300" dirty="0">
                <a:solidFill>
                  <a:srgbClr val="2672E7"/>
                </a:solidFill>
                <a:latin typeface="Gotham Book" panose="02000604040000020004" pitchFamily="2" charset="0"/>
              </a:rPr>
              <a:t>2006</a:t>
            </a:r>
          </a:p>
        </p:txBody>
      </p:sp>
      <p:sp>
        <p:nvSpPr>
          <p:cNvPr id="28" name="TextBox 27">
            <a:extLst>
              <a:ext uri="{FF2B5EF4-FFF2-40B4-BE49-F238E27FC236}">
                <a16:creationId xmlns:a16="http://schemas.microsoft.com/office/drawing/2014/main" id="{F81825B1-21E6-2641-B605-570F6EB607FA}"/>
              </a:ext>
            </a:extLst>
          </p:cNvPr>
          <p:cNvSpPr txBox="1"/>
          <p:nvPr/>
        </p:nvSpPr>
        <p:spPr>
          <a:xfrm>
            <a:off x="10012953" y="1891691"/>
            <a:ext cx="809837" cy="307777"/>
          </a:xfrm>
          <a:prstGeom prst="rect">
            <a:avLst/>
          </a:prstGeom>
          <a:noFill/>
        </p:spPr>
        <p:txBody>
          <a:bodyPr wrap="none" rtlCol="0">
            <a:spAutoFit/>
          </a:bodyPr>
          <a:lstStyle/>
          <a:p>
            <a:r>
              <a:rPr lang="en-US" sz="1400" spc="300" dirty="0">
                <a:solidFill>
                  <a:srgbClr val="2672E7"/>
                </a:solidFill>
                <a:latin typeface="Gotham Book" panose="02000604040000020004" pitchFamily="2" charset="0"/>
              </a:rPr>
              <a:t>2007</a:t>
            </a:r>
          </a:p>
        </p:txBody>
      </p:sp>
      <p:sp>
        <p:nvSpPr>
          <p:cNvPr id="29" name="TextBox 28">
            <a:extLst>
              <a:ext uri="{FF2B5EF4-FFF2-40B4-BE49-F238E27FC236}">
                <a16:creationId xmlns:a16="http://schemas.microsoft.com/office/drawing/2014/main" id="{B87F8BE2-3678-E244-836A-5B53B2295190}"/>
              </a:ext>
            </a:extLst>
          </p:cNvPr>
          <p:cNvSpPr txBox="1"/>
          <p:nvPr/>
        </p:nvSpPr>
        <p:spPr>
          <a:xfrm>
            <a:off x="1770101" y="5691376"/>
            <a:ext cx="753732" cy="307777"/>
          </a:xfrm>
          <a:prstGeom prst="rect">
            <a:avLst/>
          </a:prstGeom>
          <a:noFill/>
        </p:spPr>
        <p:txBody>
          <a:bodyPr wrap="none" rtlCol="0">
            <a:spAutoFit/>
          </a:bodyPr>
          <a:lstStyle/>
          <a:p>
            <a:r>
              <a:rPr lang="en-US" sz="1400" spc="300" dirty="0">
                <a:solidFill>
                  <a:srgbClr val="2672E7"/>
                </a:solidFill>
                <a:latin typeface="Gotham Book" panose="02000604040000020004" pitchFamily="2" charset="0"/>
              </a:rPr>
              <a:t>2016</a:t>
            </a:r>
          </a:p>
        </p:txBody>
      </p:sp>
      <p:sp>
        <p:nvSpPr>
          <p:cNvPr id="30" name="TextBox 29">
            <a:extLst>
              <a:ext uri="{FF2B5EF4-FFF2-40B4-BE49-F238E27FC236}">
                <a16:creationId xmlns:a16="http://schemas.microsoft.com/office/drawing/2014/main" id="{8F13037B-E56A-3143-8BFD-507228FFE883}"/>
              </a:ext>
            </a:extLst>
          </p:cNvPr>
          <p:cNvSpPr txBox="1"/>
          <p:nvPr/>
        </p:nvSpPr>
        <p:spPr>
          <a:xfrm>
            <a:off x="5891527" y="5686531"/>
            <a:ext cx="745717" cy="307777"/>
          </a:xfrm>
          <a:prstGeom prst="rect">
            <a:avLst/>
          </a:prstGeom>
          <a:noFill/>
        </p:spPr>
        <p:txBody>
          <a:bodyPr wrap="none" rtlCol="0">
            <a:spAutoFit/>
          </a:bodyPr>
          <a:lstStyle/>
          <a:p>
            <a:r>
              <a:rPr lang="en-US" sz="1400" spc="300" dirty="0">
                <a:solidFill>
                  <a:srgbClr val="2672E7"/>
                </a:solidFill>
                <a:latin typeface="Gotham Book" panose="02000604040000020004" pitchFamily="2" charset="0"/>
              </a:rPr>
              <a:t>2017</a:t>
            </a:r>
          </a:p>
        </p:txBody>
      </p:sp>
      <p:sp>
        <p:nvSpPr>
          <p:cNvPr id="31" name="TextBox 30">
            <a:extLst>
              <a:ext uri="{FF2B5EF4-FFF2-40B4-BE49-F238E27FC236}">
                <a16:creationId xmlns:a16="http://schemas.microsoft.com/office/drawing/2014/main" id="{45B5F527-8C4B-7343-8F2F-380DEAB534E8}"/>
              </a:ext>
            </a:extLst>
          </p:cNvPr>
          <p:cNvSpPr txBox="1"/>
          <p:nvPr/>
        </p:nvSpPr>
        <p:spPr>
          <a:xfrm>
            <a:off x="10012953" y="5686531"/>
            <a:ext cx="752129" cy="307777"/>
          </a:xfrm>
          <a:prstGeom prst="rect">
            <a:avLst/>
          </a:prstGeom>
          <a:noFill/>
        </p:spPr>
        <p:txBody>
          <a:bodyPr wrap="none" rtlCol="0">
            <a:spAutoFit/>
          </a:bodyPr>
          <a:lstStyle/>
          <a:p>
            <a:r>
              <a:rPr lang="en-US" sz="1400" spc="300" dirty="0">
                <a:solidFill>
                  <a:srgbClr val="2672E7"/>
                </a:solidFill>
                <a:latin typeface="Gotham Book" panose="02000604040000020004" pitchFamily="2" charset="0"/>
              </a:rPr>
              <a:t>2018</a:t>
            </a:r>
          </a:p>
        </p:txBody>
      </p:sp>
    </p:spTree>
    <p:extLst>
      <p:ext uri="{BB962C8B-B14F-4D97-AF65-F5344CB8AC3E}">
        <p14:creationId xmlns:p14="http://schemas.microsoft.com/office/powerpoint/2010/main" val="2920861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F65FDFB-6AD5-0145-AF65-D8406C4A3F15}"/>
              </a:ext>
            </a:extLst>
          </p:cNvPr>
          <p:cNvGrpSpPr/>
          <p:nvPr/>
        </p:nvGrpSpPr>
        <p:grpSpPr>
          <a:xfrm>
            <a:off x="423106" y="652783"/>
            <a:ext cx="4478678" cy="969416"/>
            <a:chOff x="3913414" y="652783"/>
            <a:chExt cx="3684814" cy="969416"/>
          </a:xfrm>
        </p:grpSpPr>
        <p:sp>
          <p:nvSpPr>
            <p:cNvPr id="3" name="TextBox 2">
              <a:extLst>
                <a:ext uri="{FF2B5EF4-FFF2-40B4-BE49-F238E27FC236}">
                  <a16:creationId xmlns:a16="http://schemas.microsoft.com/office/drawing/2014/main" id="{2A541424-BBB4-EA49-84E4-2052668AEC83}"/>
                </a:ext>
              </a:extLst>
            </p:cNvPr>
            <p:cNvSpPr txBox="1"/>
            <p:nvPr/>
          </p:nvSpPr>
          <p:spPr>
            <a:xfrm>
              <a:off x="3913414" y="652783"/>
              <a:ext cx="3684814" cy="892552"/>
            </a:xfrm>
            <a:prstGeom prst="rect">
              <a:avLst/>
            </a:prstGeom>
            <a:noFill/>
          </p:spPr>
          <p:txBody>
            <a:bodyPr wrap="square" lIns="0" tIns="0" rIns="0" bIns="0" rtlCol="0">
              <a:spAutoFit/>
            </a:bodyPr>
            <a:lstStyle/>
            <a:p>
              <a:r>
                <a:rPr lang="en-US" spc="200" dirty="0">
                  <a:solidFill>
                    <a:srgbClr val="2672E7"/>
                  </a:solidFill>
                  <a:latin typeface="Gotham Book" panose="02000604040000020004" pitchFamily="2" charset="0"/>
                  <a:ea typeface="Titillium" charset="0"/>
                  <a:cs typeface="Poppins" pitchFamily="2" charset="77"/>
                </a:rPr>
                <a:t>Now, let’s take a look at our…</a:t>
              </a:r>
              <a:endParaRPr lang="en-US" dirty="0">
                <a:solidFill>
                  <a:srgbClr val="2672E7"/>
                </a:solidFill>
                <a:latin typeface="Gotham Book" panose="02000604040000020004" pitchFamily="2" charset="0"/>
                <a:cs typeface="Poppins" pitchFamily="2" charset="77"/>
              </a:endParaRPr>
            </a:p>
            <a:p>
              <a:r>
                <a:rPr lang="en-US" sz="4000" b="1" dirty="0">
                  <a:solidFill>
                    <a:srgbClr val="073372"/>
                  </a:solidFill>
                  <a:latin typeface="Gotham Bold" panose="02000604040000020004" pitchFamily="2" charset="0"/>
                  <a:cs typeface="Poppins" pitchFamily="2" charset="77"/>
                </a:rPr>
                <a:t>Prediction</a:t>
              </a:r>
            </a:p>
          </p:txBody>
        </p:sp>
        <p:cxnSp>
          <p:nvCxnSpPr>
            <p:cNvPr id="4" name="Straight Connector 3">
              <a:extLst>
                <a:ext uri="{FF2B5EF4-FFF2-40B4-BE49-F238E27FC236}">
                  <a16:creationId xmlns:a16="http://schemas.microsoft.com/office/drawing/2014/main" id="{ED1D51D3-7641-2242-B96E-25600945D13A}"/>
                </a:ext>
              </a:extLst>
            </p:cNvPr>
            <p:cNvCxnSpPr/>
            <p:nvPr/>
          </p:nvCxnSpPr>
          <p:spPr>
            <a:xfrm>
              <a:off x="3933327" y="1622199"/>
              <a:ext cx="691243" cy="0"/>
            </a:xfrm>
            <a:prstGeom prst="line">
              <a:avLst/>
            </a:prstGeom>
            <a:ln w="25400">
              <a:gradFill>
                <a:gsLst>
                  <a:gs pos="0">
                    <a:srgbClr val="09307C"/>
                  </a:gs>
                  <a:gs pos="99000">
                    <a:srgbClr val="15D2FD"/>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823DC271-5FA7-2B4C-A5B9-E4727E6B8922}"/>
              </a:ext>
            </a:extLst>
          </p:cNvPr>
          <p:cNvGrpSpPr/>
          <p:nvPr/>
        </p:nvGrpSpPr>
        <p:grpSpPr>
          <a:xfrm>
            <a:off x="-76415" y="6521025"/>
            <a:ext cx="11992596" cy="315123"/>
            <a:chOff x="-92703" y="4079596"/>
            <a:chExt cx="11992596" cy="315123"/>
          </a:xfrm>
        </p:grpSpPr>
        <p:sp>
          <p:nvSpPr>
            <p:cNvPr id="6" name="TextBox 5">
              <a:extLst>
                <a:ext uri="{FF2B5EF4-FFF2-40B4-BE49-F238E27FC236}">
                  <a16:creationId xmlns:a16="http://schemas.microsoft.com/office/drawing/2014/main" id="{A83313EE-CA6A-DD42-960D-B0C8A7249407}"/>
                </a:ext>
              </a:extLst>
            </p:cNvPr>
            <p:cNvSpPr txBox="1"/>
            <p:nvPr/>
          </p:nvSpPr>
          <p:spPr>
            <a:xfrm>
              <a:off x="-92703" y="4079599"/>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Background</a:t>
              </a:r>
            </a:p>
          </p:txBody>
        </p:sp>
        <p:sp>
          <p:nvSpPr>
            <p:cNvPr id="7" name="TextBox 6">
              <a:extLst>
                <a:ext uri="{FF2B5EF4-FFF2-40B4-BE49-F238E27FC236}">
                  <a16:creationId xmlns:a16="http://schemas.microsoft.com/office/drawing/2014/main" id="{50091904-416F-3547-9C8E-0AF409393B41}"/>
                </a:ext>
              </a:extLst>
            </p:cNvPr>
            <p:cNvSpPr txBox="1"/>
            <p:nvPr/>
          </p:nvSpPr>
          <p:spPr>
            <a:xfrm>
              <a:off x="4182191" y="4086942"/>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Analysis</a:t>
              </a:r>
            </a:p>
          </p:txBody>
        </p:sp>
        <p:sp>
          <p:nvSpPr>
            <p:cNvPr id="8" name="TextBox 7">
              <a:extLst>
                <a:ext uri="{FF2B5EF4-FFF2-40B4-BE49-F238E27FC236}">
                  <a16:creationId xmlns:a16="http://schemas.microsoft.com/office/drawing/2014/main" id="{30A0A08A-2BC8-174C-8190-EE3957891D6E}"/>
                </a:ext>
              </a:extLst>
            </p:cNvPr>
            <p:cNvSpPr txBox="1"/>
            <p:nvPr/>
          </p:nvSpPr>
          <p:spPr>
            <a:xfrm>
              <a:off x="2019569" y="4079596"/>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Visualization</a:t>
              </a:r>
            </a:p>
          </p:txBody>
        </p:sp>
        <p:sp>
          <p:nvSpPr>
            <p:cNvPr id="9" name="TextBox 8">
              <a:extLst>
                <a:ext uri="{FF2B5EF4-FFF2-40B4-BE49-F238E27FC236}">
                  <a16:creationId xmlns:a16="http://schemas.microsoft.com/office/drawing/2014/main" id="{ABE2F6B2-0EC1-8544-8C91-E229CBC5206C}"/>
                </a:ext>
              </a:extLst>
            </p:cNvPr>
            <p:cNvSpPr txBox="1"/>
            <p:nvPr/>
          </p:nvSpPr>
          <p:spPr>
            <a:xfrm>
              <a:off x="10553840"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Conclusion</a:t>
              </a:r>
            </a:p>
          </p:txBody>
        </p:sp>
        <p:sp>
          <p:nvSpPr>
            <p:cNvPr id="10" name="TextBox 9">
              <a:extLst>
                <a:ext uri="{FF2B5EF4-FFF2-40B4-BE49-F238E27FC236}">
                  <a16:creationId xmlns:a16="http://schemas.microsoft.com/office/drawing/2014/main" id="{0CE6E672-4531-CA48-8078-E5559C9B76E6}"/>
                </a:ext>
              </a:extLst>
            </p:cNvPr>
            <p:cNvSpPr txBox="1"/>
            <p:nvPr/>
          </p:nvSpPr>
          <p:spPr>
            <a:xfrm>
              <a:off x="7903784" y="4079596"/>
              <a:ext cx="1725047" cy="307777"/>
            </a:xfrm>
            <a:prstGeom prst="rect">
              <a:avLst/>
            </a:prstGeom>
            <a:noFill/>
          </p:spPr>
          <p:txBody>
            <a:bodyPr wrap="square" rtlCol="0">
              <a:spAutoFit/>
            </a:bodyPr>
            <a:lstStyle/>
            <a:p>
              <a:pPr algn="ctr"/>
              <a:r>
                <a:rPr lang="en-US" sz="1400" b="1" dirty="0">
                  <a:latin typeface="Poppins" pitchFamily="2" charset="77"/>
                  <a:cs typeface="Poppins" pitchFamily="2" charset="77"/>
                </a:rPr>
                <a:t>Outcome</a:t>
              </a:r>
            </a:p>
          </p:txBody>
        </p:sp>
      </p:grpSp>
      <p:cxnSp>
        <p:nvCxnSpPr>
          <p:cNvPr id="11" name="Straight Connector 28">
            <a:extLst>
              <a:ext uri="{FF2B5EF4-FFF2-40B4-BE49-F238E27FC236}">
                <a16:creationId xmlns:a16="http://schemas.microsoft.com/office/drawing/2014/main" id="{2E037BA1-BB46-9F44-B6AF-0036489E7489}"/>
              </a:ext>
            </a:extLst>
          </p:cNvPr>
          <p:cNvCxnSpPr>
            <a:cxnSpLocks/>
          </p:cNvCxnSpPr>
          <p:nvPr/>
        </p:nvCxnSpPr>
        <p:spPr>
          <a:xfrm>
            <a:off x="0" y="6819318"/>
            <a:ext cx="12192000" cy="0"/>
          </a:xfrm>
          <a:prstGeom prst="line">
            <a:avLst/>
          </a:prstGeom>
          <a:ln w="76200">
            <a:gradFill>
              <a:gsLst>
                <a:gs pos="0">
                  <a:srgbClr val="09307C"/>
                </a:gs>
                <a:gs pos="100000">
                  <a:srgbClr val="15D2FD"/>
                </a:gs>
              </a:gsLst>
              <a:lin ang="0" scaled="0"/>
            </a:gra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7B3D69A-B384-0946-A439-A9F6411A2B96}"/>
              </a:ext>
            </a:extLst>
          </p:cNvPr>
          <p:cNvGrpSpPr/>
          <p:nvPr/>
        </p:nvGrpSpPr>
        <p:grpSpPr>
          <a:xfrm>
            <a:off x="6545063" y="6594318"/>
            <a:ext cx="450000" cy="450000"/>
            <a:chOff x="5731115" y="5732286"/>
            <a:chExt cx="450000" cy="450000"/>
          </a:xfrm>
        </p:grpSpPr>
        <p:sp>
          <p:nvSpPr>
            <p:cNvPr id="13" name="Oval 12">
              <a:extLst>
                <a:ext uri="{FF2B5EF4-FFF2-40B4-BE49-F238E27FC236}">
                  <a16:creationId xmlns:a16="http://schemas.microsoft.com/office/drawing/2014/main" id="{D684FCBA-C175-6741-8BAB-CD2BF9D4D6FF}"/>
                </a:ext>
              </a:extLst>
            </p:cNvPr>
            <p:cNvSpPr>
              <a:spLocks noChangeAspect="1"/>
            </p:cNvSpPr>
            <p:nvPr/>
          </p:nvSpPr>
          <p:spPr>
            <a:xfrm>
              <a:off x="5731115" y="5732286"/>
              <a:ext cx="450000" cy="450000"/>
            </a:xfrm>
            <a:prstGeom prst="ellipse">
              <a:avLst/>
            </a:prstGeom>
            <a:solidFill>
              <a:srgbClr val="395A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9EF1BA9-A6B2-D24F-B53C-F72E50FD26BC}"/>
                </a:ext>
              </a:extLst>
            </p:cNvPr>
            <p:cNvSpPr>
              <a:spLocks noChangeAspect="1"/>
            </p:cNvSpPr>
            <p:nvPr/>
          </p:nvSpPr>
          <p:spPr>
            <a:xfrm>
              <a:off x="5803115" y="5804286"/>
              <a:ext cx="306000" cy="306000"/>
            </a:xfrm>
            <a:prstGeom prst="ellipse">
              <a:avLst/>
            </a:prstGeom>
            <a:solidFill>
              <a:srgbClr val="395A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FB25A6CA-57FC-4042-BA8B-57D913587311}"/>
                </a:ext>
              </a:extLst>
            </p:cNvPr>
            <p:cNvSpPr>
              <a:spLocks noChangeAspect="1"/>
            </p:cNvSpPr>
            <p:nvPr/>
          </p:nvSpPr>
          <p:spPr>
            <a:xfrm>
              <a:off x="5866115" y="5867286"/>
              <a:ext cx="180000" cy="180000"/>
            </a:xfrm>
            <a:prstGeom prst="ellipse">
              <a:avLst/>
            </a:prstGeom>
            <a:solidFill>
              <a:srgbClr val="395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TextBox 16">
            <a:extLst>
              <a:ext uri="{FF2B5EF4-FFF2-40B4-BE49-F238E27FC236}">
                <a16:creationId xmlns:a16="http://schemas.microsoft.com/office/drawing/2014/main" id="{8DB3C306-442D-4DD3-9081-04E9978888EF}"/>
              </a:ext>
            </a:extLst>
          </p:cNvPr>
          <p:cNvSpPr txBox="1"/>
          <p:nvPr/>
        </p:nvSpPr>
        <p:spPr>
          <a:xfrm>
            <a:off x="2920481" y="2341984"/>
            <a:ext cx="5514392" cy="369332"/>
          </a:xfrm>
          <a:prstGeom prst="rect">
            <a:avLst/>
          </a:prstGeom>
          <a:noFill/>
        </p:spPr>
        <p:txBody>
          <a:bodyPr wrap="square" rtlCol="0">
            <a:spAutoFit/>
          </a:bodyPr>
          <a:lstStyle/>
          <a:p>
            <a:pPr marL="342900" indent="-342900">
              <a:buFont typeface="+mj-lt"/>
              <a:buAutoNum type="arabicPeriod"/>
            </a:pPr>
            <a:endParaRPr lang="en-SG" dirty="0"/>
          </a:p>
        </p:txBody>
      </p:sp>
      <p:sp>
        <p:nvSpPr>
          <p:cNvPr id="18" name="TextBox 17">
            <a:extLst>
              <a:ext uri="{FF2B5EF4-FFF2-40B4-BE49-F238E27FC236}">
                <a16:creationId xmlns:a16="http://schemas.microsoft.com/office/drawing/2014/main" id="{408F16A7-0127-4298-96AA-1EBB281003DB}"/>
              </a:ext>
            </a:extLst>
          </p:cNvPr>
          <p:cNvSpPr txBox="1"/>
          <p:nvPr/>
        </p:nvSpPr>
        <p:spPr>
          <a:xfrm>
            <a:off x="391176" y="1843625"/>
            <a:ext cx="6298163" cy="1117229"/>
          </a:xfrm>
          <a:prstGeom prst="rect">
            <a:avLst/>
          </a:prstGeom>
          <a:noFill/>
        </p:spPr>
        <p:txBody>
          <a:bodyPr wrap="square" rtlCol="0">
            <a:spAutoFit/>
          </a:bodyPr>
          <a:lstStyle/>
          <a:p>
            <a:pPr marL="342900" indent="-342900">
              <a:lnSpc>
                <a:spcPct val="200000"/>
              </a:lnSpc>
              <a:buFont typeface="+mj-lt"/>
              <a:buAutoNum type="arabicPeriod"/>
            </a:pPr>
            <a:r>
              <a:rPr lang="en-SG" dirty="0">
                <a:latin typeface="Gotham Book" pitchFamily="50" charset="0"/>
                <a:cs typeface="Gotham Book" pitchFamily="50" charset="0"/>
              </a:rPr>
              <a:t>Predict each index for each country</a:t>
            </a:r>
          </a:p>
          <a:p>
            <a:pPr marL="342900" indent="-342900">
              <a:lnSpc>
                <a:spcPct val="200000"/>
              </a:lnSpc>
              <a:buFont typeface="+mj-lt"/>
              <a:buAutoNum type="arabicPeriod"/>
            </a:pPr>
            <a:r>
              <a:rPr lang="en-SG" dirty="0">
                <a:latin typeface="Gotham Book" pitchFamily="50" charset="0"/>
                <a:cs typeface="Gotham Book" pitchFamily="50" charset="0"/>
              </a:rPr>
              <a:t>Use the predicted indexes to predict happiness</a:t>
            </a:r>
          </a:p>
        </p:txBody>
      </p:sp>
    </p:spTree>
    <p:extLst>
      <p:ext uri="{BB962C8B-B14F-4D97-AF65-F5344CB8AC3E}">
        <p14:creationId xmlns:p14="http://schemas.microsoft.com/office/powerpoint/2010/main" val="112206339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632</TotalTime>
  <Words>976</Words>
  <Application>Microsoft Macintosh PowerPoint</Application>
  <PresentationFormat>Widescreen</PresentationFormat>
  <Paragraphs>213</Paragraphs>
  <Slides>17</Slides>
  <Notes>8</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Arial</vt:lpstr>
      <vt:lpstr>Calibri</vt:lpstr>
      <vt:lpstr>Calibri Light</vt:lpstr>
      <vt:lpstr>Chasing Embers Demo Version</vt:lpstr>
      <vt:lpstr>Gotham Bold</vt:lpstr>
      <vt:lpstr>Gotham Book</vt:lpstr>
      <vt:lpstr>Gotham Light</vt:lpstr>
      <vt:lpstr>Gotham Medium</vt:lpstr>
      <vt:lpstr>Poppins</vt:lpstr>
      <vt:lpstr>Titillium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KIM XUYEN</dc:creator>
  <cp:lastModifiedBy>Keane Nguyen</cp:lastModifiedBy>
  <cp:revision>49</cp:revision>
  <cp:lastPrinted>2019-04-17T07:31:07Z</cp:lastPrinted>
  <dcterms:created xsi:type="dcterms:W3CDTF">2019-04-13T18:24:13Z</dcterms:created>
  <dcterms:modified xsi:type="dcterms:W3CDTF">2019-10-09T11:51:37Z</dcterms:modified>
</cp:coreProperties>
</file>